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24"/>
  </p:notesMasterIdLst>
  <p:sldIdLst>
    <p:sldId id="282" r:id="rId2"/>
    <p:sldId id="256" r:id="rId3"/>
    <p:sldId id="257" r:id="rId4"/>
    <p:sldId id="285" r:id="rId5"/>
    <p:sldId id="270" r:id="rId6"/>
    <p:sldId id="286" r:id="rId7"/>
    <p:sldId id="289" r:id="rId8"/>
    <p:sldId id="283" r:id="rId9"/>
    <p:sldId id="284" r:id="rId10"/>
    <p:sldId id="272" r:id="rId11"/>
    <p:sldId id="277" r:id="rId12"/>
    <p:sldId id="292" r:id="rId13"/>
    <p:sldId id="262" r:id="rId14"/>
    <p:sldId id="294" r:id="rId15"/>
    <p:sldId id="274" r:id="rId16"/>
    <p:sldId id="290" r:id="rId17"/>
    <p:sldId id="291" r:id="rId18"/>
    <p:sldId id="288" r:id="rId19"/>
    <p:sldId id="279" r:id="rId20"/>
    <p:sldId id="295" r:id="rId21"/>
    <p:sldId id="268"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eb Powell" initials="CP" lastIdx="9" clrIdx="0">
    <p:extLst>
      <p:ext uri="{19B8F6BF-5375-455C-9EA6-DF929625EA0E}">
        <p15:presenceInfo xmlns:p15="http://schemas.microsoft.com/office/powerpoint/2012/main" userId="S::cmpowell22@wabash.edu::7e04b504-d2cb-4bea-a772-499e76a3fcfe" providerId="AD"/>
      </p:ext>
    </p:extLst>
  </p:cmAuthor>
  <p:cmAuthor id="2" name="Kazi Fardinul Hoque" initials="KH" lastIdx="1" clrIdx="1">
    <p:extLst>
      <p:ext uri="{19B8F6BF-5375-455C-9EA6-DF929625EA0E}">
        <p15:presenceInfo xmlns:p15="http://schemas.microsoft.com/office/powerpoint/2012/main" userId="S::khoque24@wabash.edu::73dbd417-c81a-40d3-add6-745c70f87be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349C3-1DFD-AB17-B5DB-108415C2B7F0}" v="9" dt="2021-07-16T18:42:09.361"/>
    <p1510:client id="{10B81018-EAEC-9FC1-80A8-31F2EF4D3BB1}" v="74" dt="2021-07-16T17:09:52.883"/>
    <p1510:client id="{18728A35-E6E7-1061-6171-61AE337DEF46}" v="31" dt="2021-07-16T18:39:21.461"/>
    <p1510:client id="{1C95E6B4-810D-AEBE-A8F0-2F6BA4FD1A8D}" v="31" dt="2021-07-16T17:12:40.699"/>
    <p1510:client id="{3DE55558-4F38-426E-BC5C-17F86B12480F}" v="1784" dt="2021-07-16T18:04:27.613"/>
    <p1510:client id="{4A6EFC99-65D6-C036-BD1B-3536AAFB8A65}" v="259" dt="2021-07-16T15:41:02.204"/>
    <p1510:client id="{ABD04B8B-B544-BA59-4E2F-6AA9743BB25F}" v="1389" dt="2021-07-16T07:41:50.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6T12:09:23.135" idx="7">
    <p:pos x="10" y="10"/>
    <p:text>There is no longer a diffusion rate value because it depends on salinity</p:text>
    <p:extLst>
      <p:ext uri="{C676402C-5697-4E1C-873F-D02D1690AC5C}">
        <p15:threadingInfo xmlns:p15="http://schemas.microsoft.com/office/powerpoint/2012/main" timeZoneBias="240"/>
      </p:ext>
    </p:extLst>
  </p:cm>
  <p:cm authorId="2" dt="2021-07-16T09:12:51.474" idx="1">
    <p:pos x="10" y="106"/>
    <p:text>you can just take it out if you want
</p:text>
    <p:extLst>
      <p:ext uri="{C676402C-5697-4E1C-873F-D02D1690AC5C}">
        <p15:threadingInfo xmlns:p15="http://schemas.microsoft.com/office/powerpoint/2012/main" timeZoneBias="420">
          <p15:parentCm authorId="1" idx="7"/>
        </p15:threadingInfo>
      </p:ext>
    </p:extLst>
  </p:cm>
  <p:cm authorId="1" dt="2021-07-16T12:17:40.424" idx="8">
    <p:pos x="10" y="202"/>
    <p:text>Sorry I was wrong. I forgot we arent doing diffusion by temp anymore</p:text>
    <p:extLst>
      <p:ext uri="{C676402C-5697-4E1C-873F-D02D1690AC5C}">
        <p15:threadingInfo xmlns:p15="http://schemas.microsoft.com/office/powerpoint/2012/main" timeZoneBias="240">
          <p15:parentCm authorId="1" idx="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7-15T15:39:50.901" idx="2">
    <p:pos x="10" y="10"/>
    <p:text>If you're going to provide specific formulas you need to be preppared to answer questions about what that formula exactly is
Also our diffusion barrier code was changing when we added the different freezing points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4B063-2109-4678-941F-778F0D2F7615}" type="datetimeFigureOut">
              <a:rPr lang="en-MY" smtClean="0"/>
              <a:t>4/9/2021</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7DFBA-4ED4-4515-9BF4-5B369B22DD22}" type="slidenum">
              <a:rPr lang="en-MY" smtClean="0"/>
              <a:t>‹#›</a:t>
            </a:fld>
            <a:endParaRPr lang="en-MY"/>
          </a:p>
        </p:txBody>
      </p:sp>
    </p:spTree>
    <p:extLst>
      <p:ext uri="{BB962C8B-B14F-4D97-AF65-F5344CB8AC3E}">
        <p14:creationId xmlns:p14="http://schemas.microsoft.com/office/powerpoint/2010/main" val="1488485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6B27DFBA-4ED4-4515-9BF4-5B369B22DD22}" type="slidenum">
              <a:rPr lang="en-MY" smtClean="0"/>
              <a:t>3</a:t>
            </a:fld>
            <a:endParaRPr lang="en-MY"/>
          </a:p>
        </p:txBody>
      </p:sp>
    </p:spTree>
    <p:extLst>
      <p:ext uri="{BB962C8B-B14F-4D97-AF65-F5344CB8AC3E}">
        <p14:creationId xmlns:p14="http://schemas.microsoft.com/office/powerpoint/2010/main" val="72207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6B27DFBA-4ED4-4515-9BF4-5B369B22DD22}" type="slidenum">
              <a:rPr lang="en-MY" smtClean="0"/>
              <a:t>13</a:t>
            </a:fld>
            <a:endParaRPr lang="en-MY"/>
          </a:p>
        </p:txBody>
      </p:sp>
    </p:spTree>
    <p:extLst>
      <p:ext uri="{BB962C8B-B14F-4D97-AF65-F5344CB8AC3E}">
        <p14:creationId xmlns:p14="http://schemas.microsoft.com/office/powerpoint/2010/main" val="120122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27DFBA-4ED4-4515-9BF4-5B369B22DD22}" type="slidenum">
              <a:rPr lang="en-MY" smtClean="0"/>
              <a:t>19</a:t>
            </a:fld>
            <a:endParaRPr lang="en-MY"/>
          </a:p>
        </p:txBody>
      </p:sp>
    </p:spTree>
    <p:extLst>
      <p:ext uri="{BB962C8B-B14F-4D97-AF65-F5344CB8AC3E}">
        <p14:creationId xmlns:p14="http://schemas.microsoft.com/office/powerpoint/2010/main" val="32506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9BFE5E7-3C6C-49CB-A8DB-9237E73DCA7C}" type="datetimeFigureOut">
              <a:rPr lang="en-MY" smtClean="0"/>
              <a:t>4/9/2021</a:t>
            </a:fld>
            <a:endParaRPr lang="en-MY"/>
          </a:p>
        </p:txBody>
      </p:sp>
      <p:sp>
        <p:nvSpPr>
          <p:cNvPr id="5" name="Footer Placeholder 4"/>
          <p:cNvSpPr>
            <a:spLocks noGrp="1"/>
          </p:cNvSpPr>
          <p:nvPr>
            <p:ph type="ftr" sz="quarter" idx="11"/>
          </p:nvPr>
        </p:nvSpPr>
        <p:spPr>
          <a:xfrm>
            <a:off x="1371600" y="4323845"/>
            <a:ext cx="6400800" cy="365125"/>
          </a:xfrm>
        </p:spPr>
        <p:txBody>
          <a:bodyPr/>
          <a:lstStyle/>
          <a:p>
            <a:endParaRPr lang="en-MY"/>
          </a:p>
        </p:txBody>
      </p:sp>
      <p:sp>
        <p:nvSpPr>
          <p:cNvPr id="6" name="Slide Number Placeholder 5"/>
          <p:cNvSpPr>
            <a:spLocks noGrp="1"/>
          </p:cNvSpPr>
          <p:nvPr>
            <p:ph type="sldNum" sz="quarter" idx="12"/>
          </p:nvPr>
        </p:nvSpPr>
        <p:spPr>
          <a:xfrm>
            <a:off x="8077200" y="1430866"/>
            <a:ext cx="2743200" cy="365125"/>
          </a:xfrm>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3507920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BFE5E7-3C6C-49CB-A8DB-9237E73DCA7C}" type="datetimeFigureOut">
              <a:rPr lang="en-MY" smtClean="0"/>
              <a:t>4/9/2021</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2143399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BFE5E7-3C6C-49CB-A8DB-9237E73DCA7C}" type="datetimeFigureOut">
              <a:rPr lang="en-MY" smtClean="0"/>
              <a:t>4/9/2021</a:t>
            </a:fld>
            <a:endParaRPr lang="en-MY"/>
          </a:p>
        </p:txBody>
      </p:sp>
      <p:sp>
        <p:nvSpPr>
          <p:cNvPr id="6" name="Footer Placeholder 5"/>
          <p:cNvSpPr>
            <a:spLocks noGrp="1"/>
          </p:cNvSpPr>
          <p:nvPr>
            <p:ph type="ftr" sz="quarter" idx="11"/>
          </p:nvPr>
        </p:nvSpPr>
        <p:spPr>
          <a:xfrm>
            <a:off x="685800" y="379941"/>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4194995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BFE5E7-3C6C-49CB-A8DB-9237E73DCA7C}" type="datetimeFigureOut">
              <a:rPr lang="en-MY" smtClean="0"/>
              <a:t>4/9/2021</a:t>
            </a:fld>
            <a:endParaRPr lang="en-MY"/>
          </a:p>
        </p:txBody>
      </p:sp>
      <p:sp>
        <p:nvSpPr>
          <p:cNvPr id="6" name="Footer Placeholder 5"/>
          <p:cNvSpPr>
            <a:spLocks noGrp="1"/>
          </p:cNvSpPr>
          <p:nvPr>
            <p:ph type="ftr" sz="quarter" idx="11"/>
          </p:nvPr>
        </p:nvSpPr>
        <p:spPr>
          <a:xfrm>
            <a:off x="685800" y="379941"/>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7780CC41-5F0B-4680-B3C1-2F0710F0CF9C}" type="slidenum">
              <a:rPr lang="en-MY" smtClean="0"/>
              <a:t>‹#›</a:t>
            </a:fld>
            <a:endParaRPr lang="en-MY"/>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729452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9BFE5E7-3C6C-49CB-A8DB-9237E73DCA7C}" type="datetimeFigureOut">
              <a:rPr lang="en-MY" smtClean="0"/>
              <a:t>4/9/2021</a:t>
            </a:fld>
            <a:endParaRPr lang="en-MY"/>
          </a:p>
        </p:txBody>
      </p:sp>
      <p:sp>
        <p:nvSpPr>
          <p:cNvPr id="6" name="Footer Placeholder 5"/>
          <p:cNvSpPr>
            <a:spLocks noGrp="1"/>
          </p:cNvSpPr>
          <p:nvPr>
            <p:ph type="ftr" sz="quarter" idx="11"/>
          </p:nvPr>
        </p:nvSpPr>
        <p:spPr>
          <a:xfrm>
            <a:off x="685800" y="378883"/>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1708891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9BFE5E7-3C6C-49CB-A8DB-9237E73DCA7C}" type="datetimeFigureOut">
              <a:rPr lang="en-MY" smtClean="0"/>
              <a:t>4/9/2021</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3161013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9BFE5E7-3C6C-49CB-A8DB-9237E73DCA7C}" type="datetimeFigureOut">
              <a:rPr lang="en-MY" smtClean="0"/>
              <a:t>4/9/2021</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884115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BFE5E7-3C6C-49CB-A8DB-9237E73DCA7C}" type="datetimeFigureOut">
              <a:rPr lang="en-MY" smtClean="0"/>
              <a:t>4/9/2021</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3584292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9BFE5E7-3C6C-49CB-A8DB-9237E73DCA7C}" type="datetimeFigureOut">
              <a:rPr lang="en-MY" smtClean="0"/>
              <a:t>4/9/2021</a:t>
            </a:fld>
            <a:endParaRPr lang="en-MY"/>
          </a:p>
        </p:txBody>
      </p:sp>
      <p:sp>
        <p:nvSpPr>
          <p:cNvPr id="5" name="Footer Placeholder 4"/>
          <p:cNvSpPr>
            <a:spLocks noGrp="1"/>
          </p:cNvSpPr>
          <p:nvPr>
            <p:ph type="ftr" sz="quarter" idx="11"/>
          </p:nvPr>
        </p:nvSpPr>
        <p:spPr>
          <a:xfrm>
            <a:off x="685800" y="381000"/>
            <a:ext cx="6991492" cy="365125"/>
          </a:xfrm>
        </p:spPr>
        <p:txBody>
          <a:bodyPr/>
          <a:lstStyle/>
          <a:p>
            <a:endParaRPr lang="en-MY"/>
          </a:p>
        </p:txBody>
      </p:sp>
      <p:sp>
        <p:nvSpPr>
          <p:cNvPr id="6" name="Slide Number Placeholder 5"/>
          <p:cNvSpPr>
            <a:spLocks noGrp="1"/>
          </p:cNvSpPr>
          <p:nvPr>
            <p:ph type="sldNum" sz="quarter" idx="12"/>
          </p:nvPr>
        </p:nvSpPr>
        <p:spPr>
          <a:xfrm>
            <a:off x="10862452" y="381000"/>
            <a:ext cx="643748" cy="365125"/>
          </a:xfrm>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547754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BFE5E7-3C6C-49CB-A8DB-9237E73DCA7C}" type="datetimeFigureOut">
              <a:rPr lang="en-MY" smtClean="0"/>
              <a:t>4/9/2021</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232409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9BFE5E7-3C6C-49CB-A8DB-9237E73DCA7C}" type="datetimeFigureOut">
              <a:rPr lang="en-MY" smtClean="0"/>
              <a:t>4/9/2021</a:t>
            </a:fld>
            <a:endParaRPr lang="en-MY"/>
          </a:p>
        </p:txBody>
      </p:sp>
      <p:sp>
        <p:nvSpPr>
          <p:cNvPr id="5" name="Footer Placeholder 4"/>
          <p:cNvSpPr>
            <a:spLocks noGrp="1"/>
          </p:cNvSpPr>
          <p:nvPr>
            <p:ph type="ftr" sz="quarter" idx="11"/>
          </p:nvPr>
        </p:nvSpPr>
        <p:spPr>
          <a:xfrm>
            <a:off x="685800" y="381001"/>
            <a:ext cx="6991492" cy="364065"/>
          </a:xfrm>
        </p:spPr>
        <p:txBody>
          <a:bodyPr/>
          <a:lstStyle/>
          <a:p>
            <a:endParaRPr lang="en-MY"/>
          </a:p>
        </p:txBody>
      </p:sp>
      <p:sp>
        <p:nvSpPr>
          <p:cNvPr id="6" name="Slide Number Placeholder 5"/>
          <p:cNvSpPr>
            <a:spLocks noGrp="1"/>
          </p:cNvSpPr>
          <p:nvPr>
            <p:ph type="sldNum" sz="quarter" idx="12"/>
          </p:nvPr>
        </p:nvSpPr>
        <p:spPr>
          <a:xfrm>
            <a:off x="10862452" y="381000"/>
            <a:ext cx="643748" cy="365125"/>
          </a:xfrm>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3912475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BFE5E7-3C6C-49CB-A8DB-9237E73DCA7C}" type="datetimeFigureOut">
              <a:rPr lang="en-MY" smtClean="0"/>
              <a:t>4/9/2021</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31126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BFE5E7-3C6C-49CB-A8DB-9237E73DCA7C}" type="datetimeFigureOut">
              <a:rPr lang="en-MY" smtClean="0"/>
              <a:t>4/9/2021</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611235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BFE5E7-3C6C-49CB-A8DB-9237E73DCA7C}" type="datetimeFigureOut">
              <a:rPr lang="en-MY" smtClean="0"/>
              <a:t>4/9/2021</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3540342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BFE5E7-3C6C-49CB-A8DB-9237E73DCA7C}" type="datetimeFigureOut">
              <a:rPr lang="en-MY" smtClean="0"/>
              <a:t>4/9/2021</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1153238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BFE5E7-3C6C-49CB-A8DB-9237E73DCA7C}" type="datetimeFigureOut">
              <a:rPr lang="en-MY" smtClean="0"/>
              <a:t>4/9/2021</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23431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BFE5E7-3C6C-49CB-A8DB-9237E73DCA7C}" type="datetimeFigureOut">
              <a:rPr lang="en-MY" smtClean="0"/>
              <a:t>4/9/2021</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7780CC41-5F0B-4680-B3C1-2F0710F0CF9C}" type="slidenum">
              <a:rPr lang="en-MY" smtClean="0"/>
              <a:t>‹#›</a:t>
            </a:fld>
            <a:endParaRPr lang="en-MY"/>
          </a:p>
        </p:txBody>
      </p:sp>
    </p:spTree>
    <p:extLst>
      <p:ext uri="{BB962C8B-B14F-4D97-AF65-F5344CB8AC3E}">
        <p14:creationId xmlns:p14="http://schemas.microsoft.com/office/powerpoint/2010/main" val="2178639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9BFE5E7-3C6C-49CB-A8DB-9237E73DCA7C}" type="datetimeFigureOut">
              <a:rPr lang="en-MY" smtClean="0"/>
              <a:t>4/9/2021</a:t>
            </a:fld>
            <a:endParaRPr lang="en-MY"/>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780CC41-5F0B-4680-B3C1-2F0710F0CF9C}" type="slidenum">
              <a:rPr lang="en-MY" smtClean="0"/>
              <a:t>‹#›</a:t>
            </a:fld>
            <a:endParaRPr lang="en-MY"/>
          </a:p>
        </p:txBody>
      </p:sp>
    </p:spTree>
    <p:extLst>
      <p:ext uri="{BB962C8B-B14F-4D97-AF65-F5344CB8AC3E}">
        <p14:creationId xmlns:p14="http://schemas.microsoft.com/office/powerpoint/2010/main" val="2886559149"/>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4.mp4"/><Relationship Id="rId7" Type="http://schemas.openxmlformats.org/officeDocument/2006/relationships/image" Target="../media/image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4.mp4"/><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nrs.harvard.edu/urn-3:HUL.InstRepos:38811488" TargetMode="External"/><Relationship Id="rId2" Type="http://schemas.openxmlformats.org/officeDocument/2006/relationships/hyperlink" Target="https://nsidc.org/cryosphere/seaice/characteristics/brine_salinity.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1EFA28-B045-4D4E-88C3-EA5260BC1097}"/>
              </a:ext>
            </a:extLst>
          </p:cNvPr>
          <p:cNvSpPr>
            <a:spLocks noGrp="1"/>
          </p:cNvSpPr>
          <p:nvPr>
            <p:ph idx="1"/>
          </p:nvPr>
        </p:nvSpPr>
        <p:spPr>
          <a:xfrm>
            <a:off x="809492" y="508193"/>
            <a:ext cx="6873353" cy="5841613"/>
          </a:xfrm>
        </p:spPr>
        <p:txBody>
          <a:bodyPr vert="horz" lIns="91440" tIns="45720" rIns="91440" bIns="45720" rtlCol="0" anchor="t">
            <a:normAutofit fontScale="85000" lnSpcReduction="20000"/>
          </a:bodyPr>
          <a:lstStyle/>
          <a:p>
            <a:pPr marL="457200" indent="-457200">
              <a:buFont typeface="+mj-lt"/>
              <a:buAutoNum type="arabicPeriod"/>
            </a:pPr>
            <a:r>
              <a:rPr lang="en-US">
                <a:solidFill>
                  <a:schemeClr val="accent1"/>
                </a:solidFill>
              </a:rPr>
              <a:t>What is a Brinicle?</a:t>
            </a:r>
          </a:p>
          <a:p>
            <a:pPr marL="914400" lvl="1" indent="-457200">
              <a:buFont typeface="+mj-lt"/>
              <a:buAutoNum type="arabicPeriod"/>
            </a:pPr>
            <a:r>
              <a:rPr lang="en-US">
                <a:solidFill>
                  <a:schemeClr val="accent1"/>
                </a:solidFill>
              </a:rPr>
              <a:t>Why are we modeling this?</a:t>
            </a:r>
          </a:p>
          <a:p>
            <a:pPr marL="914400" lvl="1" indent="-457200">
              <a:buFont typeface="+mj-lt"/>
              <a:buAutoNum type="arabicPeriod"/>
            </a:pPr>
            <a:r>
              <a:rPr lang="en-US">
                <a:solidFill>
                  <a:schemeClr val="accent1"/>
                </a:solidFill>
              </a:rPr>
              <a:t>Expected Results (Length v. Time)</a:t>
            </a:r>
          </a:p>
          <a:p>
            <a:pPr marL="457200" indent="-457200">
              <a:buFont typeface="+mj-lt"/>
              <a:buAutoNum type="arabicPeriod"/>
            </a:pPr>
            <a:r>
              <a:rPr lang="en-US">
                <a:solidFill>
                  <a:schemeClr val="accent1"/>
                </a:solidFill>
              </a:rPr>
              <a:t>How are we modeling this?</a:t>
            </a:r>
          </a:p>
          <a:p>
            <a:pPr marL="914400" lvl="1" indent="-457200">
              <a:buFont typeface="+mj-lt"/>
              <a:buAutoNum type="arabicPeriod"/>
            </a:pPr>
            <a:r>
              <a:rPr lang="en-US"/>
              <a:t>What is a Point Model</a:t>
            </a:r>
          </a:p>
          <a:p>
            <a:pPr marL="914400" lvl="1" indent="-457200">
              <a:buFont typeface="+mj-lt"/>
              <a:buAutoNum type="arabicPeriod"/>
            </a:pPr>
            <a:r>
              <a:rPr lang="en-US">
                <a:solidFill>
                  <a:schemeClr val="accent1"/>
                </a:solidFill>
              </a:rPr>
              <a:t>What is Diffusion?</a:t>
            </a:r>
          </a:p>
          <a:p>
            <a:pPr marL="1371600" lvl="2" indent="-457200">
              <a:buFont typeface="+mj-lt"/>
              <a:buAutoNum type="arabicPeriod"/>
            </a:pPr>
            <a:r>
              <a:rPr lang="en-US">
                <a:solidFill>
                  <a:schemeClr val="accent1"/>
                </a:solidFill>
              </a:rPr>
              <a:t>Week 1 Cube code video</a:t>
            </a:r>
          </a:p>
          <a:p>
            <a:pPr marL="914400" lvl="1" indent="-457200">
              <a:buFont typeface="+mj-lt"/>
              <a:buAutoNum type="arabicPeriod"/>
            </a:pPr>
            <a:r>
              <a:rPr lang="en-US">
                <a:solidFill>
                  <a:schemeClr val="accent1"/>
                </a:solidFill>
              </a:rPr>
              <a:t>What is advection?</a:t>
            </a:r>
          </a:p>
          <a:p>
            <a:pPr marL="1257300" lvl="2" indent="-342900">
              <a:buFont typeface="+mj-lt"/>
              <a:buAutoNum type="arabicPeriod"/>
            </a:pPr>
            <a:r>
              <a:rPr lang="en-US">
                <a:solidFill>
                  <a:schemeClr val="accent1"/>
                </a:solidFill>
              </a:rPr>
              <a:t>Week 2 Bar code video</a:t>
            </a:r>
          </a:p>
          <a:p>
            <a:pPr marL="800100" lvl="1" indent="-342900">
              <a:buFont typeface="+mj-lt"/>
              <a:buAutoNum type="arabicPeriod"/>
            </a:pPr>
            <a:r>
              <a:rPr lang="en-US"/>
              <a:t>How does our model work?</a:t>
            </a:r>
          </a:p>
          <a:p>
            <a:pPr marL="1257300" lvl="2" indent="-342900">
              <a:buFont typeface="+mj-lt"/>
              <a:buAutoNum type="arabicPeriod"/>
            </a:pPr>
            <a:r>
              <a:rPr lang="en-US"/>
              <a:t>Brine Advection Based on Salinity</a:t>
            </a:r>
          </a:p>
          <a:p>
            <a:pPr marL="1257300" lvl="2" indent="-342900">
              <a:buFont typeface="+mj-lt"/>
              <a:buAutoNum type="arabicPeriod"/>
            </a:pPr>
            <a:r>
              <a:rPr lang="en-US"/>
              <a:t>Diffusion Barrier on Salt due to Ice</a:t>
            </a:r>
          </a:p>
          <a:p>
            <a:pPr marL="1257300" lvl="2" indent="-342900">
              <a:buFont typeface="+mj-lt"/>
              <a:buAutoNum type="arabicPeriod"/>
            </a:pPr>
            <a:r>
              <a:rPr lang="en-US"/>
              <a:t>Advection Rate Based on Salt Concentration</a:t>
            </a:r>
          </a:p>
          <a:p>
            <a:pPr marL="1257300" lvl="2" indent="-342900">
              <a:buFont typeface="+mj-lt"/>
              <a:buAutoNum type="arabicPeriod"/>
            </a:pPr>
            <a:r>
              <a:rPr lang="en-US"/>
              <a:t>Freezing point of water based on salt concentration</a:t>
            </a:r>
          </a:p>
          <a:p>
            <a:pPr marL="342900" indent="-342900">
              <a:buFont typeface="+mj-lt"/>
              <a:buAutoNum type="arabicPeriod"/>
            </a:pPr>
            <a:r>
              <a:rPr lang="en-US">
                <a:solidFill>
                  <a:schemeClr val="accent1"/>
                </a:solidFill>
              </a:rPr>
              <a:t>Expected Results vs. Actual Results(We can just talk about this when we present our final simulation)</a:t>
            </a:r>
          </a:p>
          <a:p>
            <a:pPr marL="342900" indent="-342900">
              <a:buFont typeface="+mj-lt"/>
              <a:buAutoNum type="arabicPeriod"/>
            </a:pPr>
            <a:r>
              <a:rPr lang="en-US"/>
              <a:t>How could We improve the runtime?</a:t>
            </a:r>
          </a:p>
          <a:p>
            <a:pPr marL="342900" indent="-342900">
              <a:buFont typeface="+mj-lt"/>
              <a:buAutoNum type="arabicPeriod"/>
            </a:pPr>
            <a:r>
              <a:rPr lang="en-US"/>
              <a:t>Future Work</a:t>
            </a:r>
          </a:p>
          <a:p>
            <a:pPr marL="800100" lvl="1" indent="-342900">
              <a:buFont typeface="+mj-lt"/>
              <a:buAutoNum type="arabicPeriod"/>
            </a:pPr>
            <a:r>
              <a:rPr lang="en-US"/>
              <a:t>Ice more insulating than water?</a:t>
            </a:r>
          </a:p>
          <a:p>
            <a:pPr marL="800100" lvl="1" indent="-342900">
              <a:buFont typeface="+mj-lt"/>
              <a:buAutoNum type="arabicPeriod"/>
            </a:pPr>
            <a:r>
              <a:rPr lang="en-US"/>
              <a:t>Floating ice</a:t>
            </a:r>
          </a:p>
          <a:p>
            <a:pPr marL="800100" lvl="1" indent="-342900">
              <a:buFont typeface="+mj-lt"/>
              <a:buAutoNum type="arabicPeriod"/>
            </a:pPr>
            <a:r>
              <a:rPr lang="en-US"/>
              <a:t>Diffusion based on temp</a:t>
            </a:r>
          </a:p>
          <a:p>
            <a:pPr marL="342900" indent="-342900">
              <a:buFont typeface="+mj-lt"/>
              <a:buAutoNum type="arabicPeriod"/>
            </a:pPr>
            <a:r>
              <a:rPr lang="en-US">
                <a:solidFill>
                  <a:schemeClr val="accent1"/>
                </a:solidFill>
              </a:rPr>
              <a:t>Paper Citations</a:t>
            </a:r>
          </a:p>
          <a:p>
            <a:pPr marL="800100" lvl="1" indent="-342900">
              <a:buFont typeface="+mj-lt"/>
              <a:buAutoNum type="arabicPeriod"/>
            </a:pPr>
            <a:endParaRPr lang="en-US">
              <a:solidFill>
                <a:schemeClr val="bg1"/>
              </a:solidFill>
            </a:endParaRPr>
          </a:p>
          <a:p>
            <a:pPr marL="1257300" lvl="2" indent="-342900">
              <a:buFont typeface="+mj-lt"/>
              <a:buAutoNum type="arabicPeriod"/>
            </a:pPr>
            <a:endParaRPr lang="en-US">
              <a:solidFill>
                <a:schemeClr val="bg1"/>
              </a:solidFill>
            </a:endParaRPr>
          </a:p>
        </p:txBody>
      </p:sp>
      <p:sp>
        <p:nvSpPr>
          <p:cNvPr id="5" name="TextBox 4">
            <a:extLst>
              <a:ext uri="{FF2B5EF4-FFF2-40B4-BE49-F238E27FC236}">
                <a16:creationId xmlns:a16="http://schemas.microsoft.com/office/drawing/2014/main" id="{EDA58D4A-59A9-4E23-803F-B970D53FC58E}"/>
              </a:ext>
            </a:extLst>
          </p:cNvPr>
          <p:cNvSpPr txBox="1"/>
          <p:nvPr/>
        </p:nvSpPr>
        <p:spPr>
          <a:xfrm>
            <a:off x="8352148" y="612742"/>
            <a:ext cx="2620652" cy="646331"/>
          </a:xfrm>
          <a:prstGeom prst="rect">
            <a:avLst/>
          </a:prstGeom>
          <a:noFill/>
        </p:spPr>
        <p:txBody>
          <a:bodyPr wrap="square" rtlCol="0">
            <a:spAutoFit/>
          </a:bodyPr>
          <a:lstStyle/>
          <a:p>
            <a:r>
              <a:rPr lang="en-US" err="1">
                <a:solidFill>
                  <a:schemeClr val="accent1"/>
                </a:solidFill>
              </a:rPr>
              <a:t>Fardin</a:t>
            </a:r>
            <a:endParaRPr lang="en-US">
              <a:solidFill>
                <a:schemeClr val="accent1"/>
              </a:solidFill>
            </a:endParaRPr>
          </a:p>
          <a:p>
            <a:r>
              <a:rPr lang="en-US"/>
              <a:t>Caleb</a:t>
            </a:r>
          </a:p>
        </p:txBody>
      </p:sp>
    </p:spTree>
    <p:extLst>
      <p:ext uri="{BB962C8B-B14F-4D97-AF65-F5344CB8AC3E}">
        <p14:creationId xmlns:p14="http://schemas.microsoft.com/office/powerpoint/2010/main" val="3980108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366D-D74A-406C-9194-F021BF698402}"/>
              </a:ext>
            </a:extLst>
          </p:cNvPr>
          <p:cNvSpPr>
            <a:spLocks noGrp="1"/>
          </p:cNvSpPr>
          <p:nvPr>
            <p:ph type="title"/>
          </p:nvPr>
        </p:nvSpPr>
        <p:spPr/>
        <p:txBody>
          <a:bodyPr/>
          <a:lstStyle/>
          <a:p>
            <a:r>
              <a:rPr lang="en-MY"/>
              <a:t>Physical Model</a:t>
            </a:r>
          </a:p>
        </p:txBody>
      </p:sp>
      <p:sp>
        <p:nvSpPr>
          <p:cNvPr id="3" name="Content Placeholder 2">
            <a:extLst>
              <a:ext uri="{FF2B5EF4-FFF2-40B4-BE49-F238E27FC236}">
                <a16:creationId xmlns:a16="http://schemas.microsoft.com/office/drawing/2014/main" id="{466EE8FC-70BF-4FDC-A1D9-DF963A7FF635}"/>
              </a:ext>
            </a:extLst>
          </p:cNvPr>
          <p:cNvSpPr>
            <a:spLocks noGrp="1"/>
          </p:cNvSpPr>
          <p:nvPr>
            <p:ph idx="1"/>
          </p:nvPr>
        </p:nvSpPr>
        <p:spPr/>
        <p:txBody>
          <a:bodyPr vert="horz" lIns="91440" tIns="45720" rIns="91440" bIns="45720" rtlCol="0" anchor="t">
            <a:normAutofit/>
          </a:bodyPr>
          <a:lstStyle/>
          <a:p>
            <a:r>
              <a:rPr lang="en-MY">
                <a:latin typeface="Century Gothic (Body)"/>
              </a:rPr>
              <a:t>U = Brine Concentration</a:t>
            </a:r>
          </a:p>
          <a:p>
            <a:r>
              <a:rPr lang="en-MY">
                <a:latin typeface="Century Gothic (Body)"/>
                <a:cs typeface="Arial"/>
              </a:rPr>
              <a:t>T</a:t>
            </a:r>
            <a:r>
              <a:rPr lang="en-MY" b="0" i="0">
                <a:effectLst/>
                <a:latin typeface="Century Gothic (Body)"/>
                <a:cs typeface="Arial"/>
              </a:rPr>
              <a:t> = </a:t>
            </a:r>
            <a:r>
              <a:rPr lang="en-MY" i="0">
                <a:effectLst/>
                <a:latin typeface="Century Gothic (Body)"/>
                <a:cs typeface="Arial"/>
              </a:rPr>
              <a:t>Temperature </a:t>
            </a:r>
            <a:r>
              <a:rPr lang="en-MY">
                <a:latin typeface="Century Gothic (Body)"/>
                <a:cs typeface="Arial"/>
              </a:rPr>
              <a:t>of Water</a:t>
            </a:r>
          </a:p>
          <a:p>
            <a:r>
              <a:rPr lang="en-US">
                <a:latin typeface="Century Gothic (Body)"/>
              </a:rPr>
              <a:t>W = Ice (a Boolean)​</a:t>
            </a:r>
            <a:r>
              <a:rPr lang="en-MY">
                <a:latin typeface="Century Gothic (Body)"/>
              </a:rPr>
              <a:t>   </a:t>
            </a:r>
          </a:p>
          <a:p>
            <a:pPr marL="0" indent="0" rtl="0">
              <a:buNone/>
            </a:pPr>
            <a:endParaRPr lang="en-MY">
              <a:latin typeface="Century Gothic (Body)"/>
            </a:endParaRPr>
          </a:p>
        </p:txBody>
      </p:sp>
      <p:pic>
        <p:nvPicPr>
          <p:cNvPr id="4" name="Picture 4" descr="Chart&#10;&#10;Description automatically generated">
            <a:extLst>
              <a:ext uri="{FF2B5EF4-FFF2-40B4-BE49-F238E27FC236}">
                <a16:creationId xmlns:a16="http://schemas.microsoft.com/office/drawing/2014/main" id="{66B95420-DDE2-4CCC-BEC1-229B46FD3F2C}"/>
              </a:ext>
            </a:extLst>
          </p:cNvPr>
          <p:cNvPicPr>
            <a:picLocks noChangeAspect="1"/>
          </p:cNvPicPr>
          <p:nvPr/>
        </p:nvPicPr>
        <p:blipFill>
          <a:blip r:embed="rId2"/>
          <a:stretch>
            <a:fillRect/>
          </a:stretch>
        </p:blipFill>
        <p:spPr>
          <a:xfrm>
            <a:off x="1000664" y="3779585"/>
            <a:ext cx="2743200" cy="2116792"/>
          </a:xfrm>
          <a:prstGeom prst="rect">
            <a:avLst/>
          </a:prstGeom>
        </p:spPr>
      </p:pic>
      <p:pic>
        <p:nvPicPr>
          <p:cNvPr id="5" name="Picture 5" descr="Chart&#10;&#10;Description automatically generated">
            <a:extLst>
              <a:ext uri="{FF2B5EF4-FFF2-40B4-BE49-F238E27FC236}">
                <a16:creationId xmlns:a16="http://schemas.microsoft.com/office/drawing/2014/main" id="{FE8DDE2E-605E-4049-9666-A8E0EBDC3722}"/>
              </a:ext>
            </a:extLst>
          </p:cNvPr>
          <p:cNvPicPr>
            <a:picLocks noChangeAspect="1"/>
          </p:cNvPicPr>
          <p:nvPr/>
        </p:nvPicPr>
        <p:blipFill>
          <a:blip r:embed="rId3"/>
          <a:stretch>
            <a:fillRect/>
          </a:stretch>
        </p:blipFill>
        <p:spPr>
          <a:xfrm>
            <a:off x="7556740" y="3797851"/>
            <a:ext cx="2743200" cy="2109016"/>
          </a:xfrm>
          <a:prstGeom prst="rect">
            <a:avLst/>
          </a:prstGeom>
        </p:spPr>
      </p:pic>
      <p:pic>
        <p:nvPicPr>
          <p:cNvPr id="7" name="Picture 7" descr="Chart, bar chart&#10;&#10;Description automatically generated">
            <a:extLst>
              <a:ext uri="{FF2B5EF4-FFF2-40B4-BE49-F238E27FC236}">
                <a16:creationId xmlns:a16="http://schemas.microsoft.com/office/drawing/2014/main" id="{1C2F3BE8-481B-4D42-B70D-A39133D04BBB}"/>
              </a:ext>
            </a:extLst>
          </p:cNvPr>
          <p:cNvPicPr>
            <a:picLocks noChangeAspect="1"/>
          </p:cNvPicPr>
          <p:nvPr/>
        </p:nvPicPr>
        <p:blipFill>
          <a:blip r:embed="rId4"/>
          <a:stretch>
            <a:fillRect/>
          </a:stretch>
        </p:blipFill>
        <p:spPr>
          <a:xfrm>
            <a:off x="4307457" y="3797291"/>
            <a:ext cx="2743200" cy="2081379"/>
          </a:xfrm>
          <a:prstGeom prst="rect">
            <a:avLst/>
          </a:prstGeom>
        </p:spPr>
      </p:pic>
    </p:spTree>
    <p:extLst>
      <p:ext uri="{BB962C8B-B14F-4D97-AF65-F5344CB8AC3E}">
        <p14:creationId xmlns:p14="http://schemas.microsoft.com/office/powerpoint/2010/main" val="2182429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EF467-DE67-42A0-9278-81BC0F0B08E6}"/>
              </a:ext>
            </a:extLst>
          </p:cNvPr>
          <p:cNvSpPr>
            <a:spLocks noGrp="1"/>
          </p:cNvSpPr>
          <p:nvPr>
            <p:ph type="title"/>
          </p:nvPr>
        </p:nvSpPr>
        <p:spPr>
          <a:xfrm>
            <a:off x="6504494" y="764373"/>
            <a:ext cx="5001705" cy="1293028"/>
          </a:xfrm>
        </p:spPr>
        <p:txBody>
          <a:bodyPr/>
          <a:lstStyle/>
          <a:p>
            <a:r>
              <a:rPr lang="en-MY"/>
              <a:t>Constant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DE2939-2752-4432-998E-9A95F51D8D57}"/>
                  </a:ext>
                </a:extLst>
              </p:cNvPr>
              <p:cNvSpPr>
                <a:spLocks noGrp="1"/>
              </p:cNvSpPr>
              <p:nvPr>
                <p:ph idx="1"/>
              </p:nvPr>
            </p:nvSpPr>
            <p:spPr/>
            <p:txBody>
              <a:bodyPr vert="horz" lIns="91440" tIns="45720" rIns="91440" bIns="45720" rtlCol="0" anchor="t">
                <a:normAutofit/>
              </a:bodyPr>
              <a:lstStyle/>
              <a:p>
                <a:r>
                  <a:rPr lang="en-MY"/>
                  <a:t>Brine Diffusion Rate = 0.002 </a:t>
                </a:r>
                <a14:m>
                  <m:oMath xmlns:m="http://schemas.openxmlformats.org/officeDocument/2006/math">
                    <m:sSup>
                      <m:sSupPr>
                        <m:ctrlPr>
                          <a:rPr lang="en-MY" i="1" smtClean="0">
                            <a:latin typeface="Cambria Math" panose="02040503050406030204" pitchFamily="18" charset="0"/>
                          </a:rPr>
                        </m:ctrlPr>
                      </m:sSupPr>
                      <m:e>
                        <m:r>
                          <a:rPr lang="en-US" b="0" i="1" smtClean="0">
                            <a:latin typeface="Cambria Math" panose="02040503050406030204" pitchFamily="18" charset="0"/>
                          </a:rPr>
                          <m:t>𝑚𝑚</m:t>
                        </m:r>
                      </m:e>
                      <m:sup>
                        <m:r>
                          <a:rPr lang="en-MY"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𝑠</m:t>
                    </m:r>
                  </m:oMath>
                </a14:m>
                <a:endParaRPr lang="en-MY"/>
              </a:p>
              <a:p>
                <a:r>
                  <a:rPr lang="en-MY"/>
                  <a:t>Temperature Diffusion Rate = 0.001 </a:t>
                </a:r>
                <a14:m>
                  <m:oMath xmlns:m="http://schemas.openxmlformats.org/officeDocument/2006/math">
                    <m:sSup>
                      <m:sSupPr>
                        <m:ctrlPr>
                          <a:rPr lang="en-MY" i="1" smtClean="0">
                            <a:latin typeface="Cambria Math" panose="02040503050406030204" pitchFamily="18" charset="0"/>
                          </a:rPr>
                        </m:ctrlPr>
                      </m:sSupPr>
                      <m:e>
                        <m:r>
                          <a:rPr lang="en-US" b="0" i="1" smtClean="0">
                            <a:latin typeface="Cambria Math" panose="02040503050406030204" pitchFamily="18" charset="0"/>
                          </a:rPr>
                          <m:t>𝑚𝑚</m:t>
                        </m:r>
                      </m:e>
                      <m:sup>
                        <m:r>
                          <a:rPr lang="en-MY"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𝑠</m:t>
                    </m:r>
                  </m:oMath>
                </a14:m>
                <a:endParaRPr lang="en-MY"/>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MY"/>
                  <a:t>Ocean salinity= 28 PSU </a:t>
                </a:r>
                <a:r>
                  <a:rPr kumimoji="0" lang="en-MY" sz="1800" b="0" i="1" u="none" strike="noStrike" kern="1200" cap="none" spc="0" normalizeH="0" baseline="0" noProof="0">
                    <a:ln>
                      <a:noFill/>
                    </a:ln>
                    <a:solidFill>
                      <a:prstClr val="white"/>
                    </a:solidFill>
                    <a:effectLst/>
                    <a:uLnTx/>
                    <a:uFillTx/>
                    <a:latin typeface="Century Gothic" panose="020B0502020202020204"/>
                    <a:ea typeface="+mn-ea"/>
                    <a:cs typeface="+mn-cs"/>
                  </a:rPr>
                  <a:t>(Practical Salinity Unit)</a:t>
                </a:r>
                <a:endParaRPr lang="en-MY"/>
              </a:p>
              <a:p>
                <a:r>
                  <a:rPr lang="en-MY"/>
                  <a:t>Brine salinity= 60+ PSU </a:t>
                </a:r>
                <a:r>
                  <a:rPr lang="en-MY" sz="1800" i="1"/>
                  <a:t>(Practical Salinity Unit)</a:t>
                </a:r>
              </a:p>
              <a:p>
                <a:r>
                  <a:rPr lang="en-MY"/>
                  <a:t>Ocean Temperature = 0 C</a:t>
                </a:r>
              </a:p>
              <a:p>
                <a:r>
                  <a:rPr lang="en-MY"/>
                  <a:t>Brine Temperature = -17 C</a:t>
                </a:r>
              </a:p>
              <a:p>
                <a:endParaRPr lang="en-MY"/>
              </a:p>
            </p:txBody>
          </p:sp>
        </mc:Choice>
        <mc:Fallback xmlns="">
          <p:sp>
            <p:nvSpPr>
              <p:cNvPr id="3" name="Content Placeholder 2">
                <a:extLst>
                  <a:ext uri="{FF2B5EF4-FFF2-40B4-BE49-F238E27FC236}">
                    <a16:creationId xmlns:a16="http://schemas.microsoft.com/office/drawing/2014/main" id="{E0DE2939-2752-4432-998E-9A95F51D8D57}"/>
                  </a:ext>
                </a:extLst>
              </p:cNvPr>
              <p:cNvSpPr>
                <a:spLocks noGrp="1" noRot="1" noChangeAspect="1" noMove="1" noResize="1" noEditPoints="1" noAdjustHandles="1" noChangeArrowheads="1" noChangeShapeType="1" noTextEdit="1"/>
              </p:cNvSpPr>
              <p:nvPr>
                <p:ph idx="1"/>
              </p:nvPr>
            </p:nvSpPr>
            <p:spPr>
              <a:blipFill>
                <a:blip r:embed="rId2"/>
                <a:stretch>
                  <a:fillRect l="-676" t="-1818"/>
                </a:stretch>
              </a:blipFill>
            </p:spPr>
            <p:txBody>
              <a:bodyPr/>
              <a:lstStyle/>
              <a:p>
                <a:r>
                  <a:rPr lang="en-US">
                    <a:noFill/>
                  </a:rPr>
                  <a:t> </a:t>
                </a:r>
              </a:p>
            </p:txBody>
          </p:sp>
        </mc:Fallback>
      </mc:AlternateContent>
    </p:spTree>
    <p:extLst>
      <p:ext uri="{BB962C8B-B14F-4D97-AF65-F5344CB8AC3E}">
        <p14:creationId xmlns:p14="http://schemas.microsoft.com/office/powerpoint/2010/main" val="3871644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000F-E7DC-48C4-A338-B2CE3AC2E955}"/>
              </a:ext>
            </a:extLst>
          </p:cNvPr>
          <p:cNvSpPr>
            <a:spLocks noGrp="1"/>
          </p:cNvSpPr>
          <p:nvPr>
            <p:ph type="title"/>
          </p:nvPr>
        </p:nvSpPr>
        <p:spPr>
          <a:xfrm>
            <a:off x="2895600" y="764373"/>
            <a:ext cx="8610600" cy="1293028"/>
          </a:xfrm>
        </p:spPr>
        <p:txBody>
          <a:bodyPr>
            <a:normAutofit/>
          </a:bodyPr>
          <a:lstStyle/>
          <a:p>
            <a:r>
              <a:rPr lang="en-GB" sz="3600"/>
              <a:t>Advection Rate Based on Salinity</a:t>
            </a:r>
          </a:p>
        </p:txBody>
      </p:sp>
      <p:sp>
        <p:nvSpPr>
          <p:cNvPr id="21" name="Content Placeholder 8">
            <a:extLst>
              <a:ext uri="{FF2B5EF4-FFF2-40B4-BE49-F238E27FC236}">
                <a16:creationId xmlns:a16="http://schemas.microsoft.com/office/drawing/2014/main" id="{C5F8386B-BF39-4A6A-BE69-A1650D0E0044}"/>
              </a:ext>
            </a:extLst>
          </p:cNvPr>
          <p:cNvSpPr>
            <a:spLocks noGrp="1"/>
          </p:cNvSpPr>
          <p:nvPr>
            <p:ph idx="1"/>
          </p:nvPr>
        </p:nvSpPr>
        <p:spPr>
          <a:xfrm>
            <a:off x="677333" y="2194560"/>
            <a:ext cx="5816600" cy="4024125"/>
          </a:xfrm>
        </p:spPr>
        <p:txBody>
          <a:bodyPr>
            <a:normAutofit/>
          </a:bodyPr>
          <a:lstStyle/>
          <a:p>
            <a:r>
              <a:rPr lang="en-US"/>
              <a:t>The more salt the water contains, the denser it becomes, and the quicker it should fall to the ocean floor (Downward Advection)</a:t>
            </a:r>
          </a:p>
          <a:p>
            <a:r>
              <a:rPr lang="en-US"/>
              <a:t>Since the Brine is Very cold and Very salty, as it moves down, it should bring its cold temperature with it</a:t>
            </a:r>
          </a:p>
          <a:p>
            <a:r>
              <a:rPr lang="en-US"/>
              <a:t>Thus, the advection rate of </a:t>
            </a:r>
            <a:r>
              <a:rPr lang="en-US" b="1" u="sng"/>
              <a:t>both </a:t>
            </a:r>
            <a:r>
              <a:rPr lang="en-US"/>
              <a:t>brine and temperature should depend on the brine concentration at that point.</a:t>
            </a:r>
          </a:p>
        </p:txBody>
      </p:sp>
      <p:pic>
        <p:nvPicPr>
          <p:cNvPr id="7" name="Picture 6" descr="Background pattern&#10;&#10;Description automatically generated with low confidence">
            <a:extLst>
              <a:ext uri="{FF2B5EF4-FFF2-40B4-BE49-F238E27FC236}">
                <a16:creationId xmlns:a16="http://schemas.microsoft.com/office/drawing/2014/main" id="{932A00D6-1A84-4FDA-854A-FB5DE0611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0" y="2568969"/>
            <a:ext cx="4521200" cy="3046895"/>
          </a:xfrm>
          <a:prstGeom prst="rect">
            <a:avLst/>
          </a:prstGeom>
        </p:spPr>
      </p:pic>
      <p:sp>
        <p:nvSpPr>
          <p:cNvPr id="20" name="Content Placeholder 8">
            <a:extLst>
              <a:ext uri="{FF2B5EF4-FFF2-40B4-BE49-F238E27FC236}">
                <a16:creationId xmlns:a16="http://schemas.microsoft.com/office/drawing/2014/main" id="{E14429B4-B52A-40E5-849B-8F6CA78C7F1C}"/>
              </a:ext>
            </a:extLst>
          </p:cNvPr>
          <p:cNvSpPr txBox="1">
            <a:spLocks/>
          </p:cNvSpPr>
          <p:nvPr/>
        </p:nvSpPr>
        <p:spPr>
          <a:xfrm>
            <a:off x="6746875" y="5838225"/>
            <a:ext cx="4997450" cy="510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1400" i="1"/>
              <a:t>Salt Concentration plot Represented on its 164 x 100 grid space at time step 75s</a:t>
            </a:r>
          </a:p>
        </p:txBody>
      </p:sp>
    </p:spTree>
    <p:extLst>
      <p:ext uri="{BB962C8B-B14F-4D97-AF65-F5344CB8AC3E}">
        <p14:creationId xmlns:p14="http://schemas.microsoft.com/office/powerpoint/2010/main" val="279542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8180-EADF-4973-A9D1-F48F78810882}"/>
              </a:ext>
            </a:extLst>
          </p:cNvPr>
          <p:cNvSpPr>
            <a:spLocks noGrp="1"/>
          </p:cNvSpPr>
          <p:nvPr>
            <p:ph type="title"/>
          </p:nvPr>
        </p:nvSpPr>
        <p:spPr/>
        <p:txBody>
          <a:bodyPr/>
          <a:lstStyle/>
          <a:p>
            <a:r>
              <a:rPr lang="en-MY"/>
              <a:t>Diffusion Barrier</a:t>
            </a:r>
          </a:p>
        </p:txBody>
      </p:sp>
      <p:sp>
        <p:nvSpPr>
          <p:cNvPr id="3" name="Content Placeholder 2">
            <a:extLst>
              <a:ext uri="{FF2B5EF4-FFF2-40B4-BE49-F238E27FC236}">
                <a16:creationId xmlns:a16="http://schemas.microsoft.com/office/drawing/2014/main" id="{47C32B64-7A6C-41D5-939D-941205DEEFCC}"/>
              </a:ext>
            </a:extLst>
          </p:cNvPr>
          <p:cNvSpPr>
            <a:spLocks noGrp="1"/>
          </p:cNvSpPr>
          <p:nvPr>
            <p:ph idx="1"/>
          </p:nvPr>
        </p:nvSpPr>
        <p:spPr/>
        <p:txBody>
          <a:bodyPr>
            <a:normAutofit lnSpcReduction="10000"/>
          </a:bodyPr>
          <a:lstStyle/>
          <a:p>
            <a:r>
              <a:rPr lang="en-US"/>
              <a:t>A diffusion barrier that would stop saltwater and brine diffusing through ice</a:t>
            </a:r>
          </a:p>
          <a:p>
            <a:pPr marL="0" indent="0">
              <a:buNone/>
            </a:pPr>
            <a:endParaRPr lang="en-US"/>
          </a:p>
          <a:p>
            <a:r>
              <a:rPr lang="en-MY"/>
              <a:t>Each matrices multiplication is now applied separately rather than together</a:t>
            </a:r>
          </a:p>
          <a:p>
            <a:pPr marL="0" indent="0">
              <a:buNone/>
            </a:pPr>
            <a:endParaRPr lang="en-MY"/>
          </a:p>
          <a:p>
            <a:r>
              <a:rPr lang="en-MY"/>
              <a:t>The formula used: </a:t>
            </a:r>
            <a:br>
              <a:rPr lang="en-MY"/>
            </a:br>
            <a:r>
              <a:rPr lang="pl-PL" sz="1900"/>
              <a:t>du*(1 - w_center) * ( (1 - w_left) * (u_left - u_center) + (1 - w_right) * (u_right - u_center) )</a:t>
            </a:r>
            <a:endParaRPr lang="en-MY" sz="1900"/>
          </a:p>
          <a:p>
            <a:pPr marL="0" indent="0">
              <a:buNone/>
            </a:pPr>
            <a:endParaRPr lang="en-MY"/>
          </a:p>
          <a:p>
            <a:r>
              <a:rPr lang="en-MY"/>
              <a:t>du=rate of diffusion of saltwater</a:t>
            </a:r>
          </a:p>
          <a:p>
            <a:pPr marL="0" indent="0">
              <a:buNone/>
            </a:pPr>
            <a:endParaRPr lang="en-MY"/>
          </a:p>
          <a:p>
            <a:r>
              <a:rPr lang="en-MY"/>
              <a:t> w=ice matric, u=saltwater matric</a:t>
            </a:r>
            <a:endParaRPr lang="pl-PL"/>
          </a:p>
          <a:p>
            <a:endParaRPr lang="pl-PL"/>
          </a:p>
          <a:p>
            <a:endParaRPr lang="en-MY"/>
          </a:p>
        </p:txBody>
      </p:sp>
    </p:spTree>
    <p:extLst>
      <p:ext uri="{BB962C8B-B14F-4D97-AF65-F5344CB8AC3E}">
        <p14:creationId xmlns:p14="http://schemas.microsoft.com/office/powerpoint/2010/main" val="3844771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A09CB-1A92-4D4F-AE38-350963D91977}"/>
              </a:ext>
            </a:extLst>
          </p:cNvPr>
          <p:cNvSpPr>
            <a:spLocks noGrp="1"/>
          </p:cNvSpPr>
          <p:nvPr>
            <p:ph type="title"/>
          </p:nvPr>
        </p:nvSpPr>
        <p:spPr>
          <a:xfrm>
            <a:off x="2895600" y="764373"/>
            <a:ext cx="8610600" cy="1293028"/>
          </a:xfrm>
        </p:spPr>
        <p:txBody>
          <a:bodyPr>
            <a:normAutofit/>
          </a:bodyPr>
          <a:lstStyle/>
          <a:p>
            <a:r>
              <a:rPr lang="en-GB"/>
              <a:t>Freezing Point of ICE Based on Salt Concentration</a:t>
            </a:r>
          </a:p>
        </p:txBody>
      </p:sp>
      <p:sp>
        <p:nvSpPr>
          <p:cNvPr id="3" name="Content Placeholder 2">
            <a:extLst>
              <a:ext uri="{FF2B5EF4-FFF2-40B4-BE49-F238E27FC236}">
                <a16:creationId xmlns:a16="http://schemas.microsoft.com/office/drawing/2014/main" id="{FCE7D54D-A3A1-44A9-99DB-49B61D3AA162}"/>
              </a:ext>
            </a:extLst>
          </p:cNvPr>
          <p:cNvSpPr>
            <a:spLocks noGrp="1"/>
          </p:cNvSpPr>
          <p:nvPr>
            <p:ph idx="1"/>
          </p:nvPr>
        </p:nvSpPr>
        <p:spPr>
          <a:xfrm>
            <a:off x="677333" y="2194560"/>
            <a:ext cx="5816600" cy="4024125"/>
          </a:xfrm>
        </p:spPr>
        <p:txBody>
          <a:bodyPr>
            <a:normAutofit/>
          </a:bodyPr>
          <a:lstStyle/>
          <a:p>
            <a:r>
              <a:rPr lang="en-US"/>
              <a:t>The current temperature multiplied by the Salinity(PSU)/Temperature(◦C) ratio should give us the maximum concentration of salt we can have for freezing to still occur</a:t>
            </a:r>
          </a:p>
          <a:p>
            <a:r>
              <a:rPr lang="en-US"/>
              <a:t>The average salinity of the ocean typically varies from 32 to 37 PSU. For every 5 PSU increase in salinity, the freezing point decreases by 0.28 degrees Celsius </a:t>
            </a:r>
          </a:p>
        </p:txBody>
      </p:sp>
      <p:pic>
        <p:nvPicPr>
          <p:cNvPr id="1026" name="Picture 2" descr="Diagram, line chart&#10;&#10;Description automatically generated">
            <a:extLst>
              <a:ext uri="{FF2B5EF4-FFF2-40B4-BE49-F238E27FC236}">
                <a16:creationId xmlns:a16="http://schemas.microsoft.com/office/drawing/2014/main" id="{2FE407F4-5588-4FB3-BA09-297FAE9ADA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85000" y="2911721"/>
            <a:ext cx="4521200" cy="23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176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4C23-708E-40A7-AB64-5968AC9C09FE}"/>
              </a:ext>
            </a:extLst>
          </p:cNvPr>
          <p:cNvSpPr>
            <a:spLocks noGrp="1"/>
          </p:cNvSpPr>
          <p:nvPr>
            <p:ph type="title"/>
          </p:nvPr>
        </p:nvSpPr>
        <p:spPr>
          <a:xfrm>
            <a:off x="1560945" y="764373"/>
            <a:ext cx="9945255" cy="1293028"/>
          </a:xfrm>
        </p:spPr>
        <p:txBody>
          <a:bodyPr/>
          <a:lstStyle/>
          <a:p>
            <a:r>
              <a:rPr lang="en-MY"/>
              <a:t>Improving Ram Usage and Runtime</a:t>
            </a:r>
          </a:p>
        </p:txBody>
      </p:sp>
      <p:pic>
        <p:nvPicPr>
          <p:cNvPr id="5" name="Picture 4" descr="A picture containing text, businesscard&#10;&#10;Description automatically generated">
            <a:extLst>
              <a:ext uri="{FF2B5EF4-FFF2-40B4-BE49-F238E27FC236}">
                <a16:creationId xmlns:a16="http://schemas.microsoft.com/office/drawing/2014/main" id="{559AB44F-531A-44D6-B3EA-0412BDDCC706}"/>
              </a:ext>
            </a:extLst>
          </p:cNvPr>
          <p:cNvPicPr>
            <a:picLocks noChangeAspect="1"/>
          </p:cNvPicPr>
          <p:nvPr/>
        </p:nvPicPr>
        <p:blipFill rotWithShape="1">
          <a:blip r:embed="rId2">
            <a:extLst>
              <a:ext uri="{28A0092B-C50C-407E-A947-70E740481C1C}">
                <a14:useLocalDpi xmlns:a14="http://schemas.microsoft.com/office/drawing/2010/main" val="0"/>
              </a:ext>
            </a:extLst>
          </a:blip>
          <a:srcRect l="7748" r="3328" b="10072"/>
          <a:stretch/>
        </p:blipFill>
        <p:spPr>
          <a:xfrm>
            <a:off x="685800" y="2124364"/>
            <a:ext cx="4927892" cy="3322348"/>
          </a:xfrm>
          <a:prstGeom prst="rect">
            <a:avLst/>
          </a:prstGeom>
        </p:spPr>
      </p:pic>
      <p:sp>
        <p:nvSpPr>
          <p:cNvPr id="8" name="Content Placeholder 2">
            <a:extLst>
              <a:ext uri="{FF2B5EF4-FFF2-40B4-BE49-F238E27FC236}">
                <a16:creationId xmlns:a16="http://schemas.microsoft.com/office/drawing/2014/main" id="{FAB52DCF-3403-47DB-9546-0C06E02D3F7B}"/>
              </a:ext>
            </a:extLst>
          </p:cNvPr>
          <p:cNvSpPr>
            <a:spLocks noGrp="1"/>
          </p:cNvSpPr>
          <p:nvPr>
            <p:ph idx="1"/>
          </p:nvPr>
        </p:nvSpPr>
        <p:spPr>
          <a:xfrm>
            <a:off x="6248402" y="2124364"/>
            <a:ext cx="5257797" cy="4094321"/>
          </a:xfrm>
        </p:spPr>
        <p:txBody>
          <a:bodyPr>
            <a:normAutofit/>
          </a:bodyPr>
          <a:lstStyle/>
          <a:p>
            <a:r>
              <a:rPr lang="en-US"/>
              <a:t>As we increase our time step size and resolution, our arrays start to get very large.</a:t>
            </a:r>
          </a:p>
          <a:p>
            <a:r>
              <a:rPr lang="en-US"/>
              <a:t>If Lx = 50, Ly = 82, &amp; res = 0.5, each of our two-dimensional arrays will be 100 x 164</a:t>
            </a:r>
          </a:p>
          <a:p>
            <a:r>
              <a:rPr lang="en-US"/>
              <a:t>If </a:t>
            </a:r>
            <a:r>
              <a:rPr lang="en-US" err="1"/>
              <a:t>tEnd</a:t>
            </a:r>
            <a:r>
              <a:rPr lang="en-US"/>
              <a:t> = 75s and dt = 0.05s, our array size would be </a:t>
            </a:r>
            <a:br>
              <a:rPr lang="en-US"/>
            </a:br>
            <a:r>
              <a:rPr lang="en-US" b="1" u="sng"/>
              <a:t>100 x 164 x 15,000!!!</a:t>
            </a:r>
          </a:p>
          <a:p>
            <a:r>
              <a:rPr lang="en-US"/>
              <a:t>This requires a lot of ram. What can we do?</a:t>
            </a:r>
          </a:p>
        </p:txBody>
      </p:sp>
    </p:spTree>
    <p:extLst>
      <p:ext uri="{BB962C8B-B14F-4D97-AF65-F5344CB8AC3E}">
        <p14:creationId xmlns:p14="http://schemas.microsoft.com/office/powerpoint/2010/main" val="224966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87BAAF6-1A4F-4F1D-AB8B-157DEB861D7C}"/>
              </a:ext>
            </a:extLst>
          </p:cNvPr>
          <p:cNvSpPr/>
          <p:nvPr/>
        </p:nvSpPr>
        <p:spPr>
          <a:xfrm>
            <a:off x="4021568" y="1939637"/>
            <a:ext cx="2538193" cy="3221935"/>
          </a:xfrm>
          <a:prstGeom prst="roundRect">
            <a:avLst/>
          </a:prstGeom>
          <a:solidFill>
            <a:schemeClr val="tx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1326509-038B-4186-A41A-7F7C26051781}"/>
              </a:ext>
            </a:extLst>
          </p:cNvPr>
          <p:cNvSpPr/>
          <p:nvPr/>
        </p:nvSpPr>
        <p:spPr>
          <a:xfrm>
            <a:off x="6936509" y="1944133"/>
            <a:ext cx="5061527" cy="3221935"/>
          </a:xfrm>
          <a:prstGeom prst="roundRect">
            <a:avLst/>
          </a:prstGeom>
          <a:solidFill>
            <a:schemeClr val="tx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423D6D4-48BF-4AC3-BA89-6C40504B13F1}"/>
              </a:ext>
            </a:extLst>
          </p:cNvPr>
          <p:cNvSpPr/>
          <p:nvPr/>
        </p:nvSpPr>
        <p:spPr>
          <a:xfrm>
            <a:off x="193964" y="1948874"/>
            <a:ext cx="3450856" cy="3221935"/>
          </a:xfrm>
          <a:prstGeom prst="roundRect">
            <a:avLst/>
          </a:prstGeom>
          <a:solidFill>
            <a:schemeClr val="tx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23B4C23-708E-40A7-AB64-5968AC9C09FE}"/>
              </a:ext>
            </a:extLst>
          </p:cNvPr>
          <p:cNvSpPr>
            <a:spLocks noGrp="1"/>
          </p:cNvSpPr>
          <p:nvPr>
            <p:ph type="title"/>
          </p:nvPr>
        </p:nvSpPr>
        <p:spPr>
          <a:xfrm>
            <a:off x="1560945" y="764373"/>
            <a:ext cx="9945255" cy="1293028"/>
          </a:xfrm>
        </p:spPr>
        <p:txBody>
          <a:bodyPr/>
          <a:lstStyle/>
          <a:p>
            <a:r>
              <a:rPr lang="en-MY"/>
              <a:t>Improving Ram Usage and Runtime</a:t>
            </a:r>
          </a:p>
        </p:txBody>
      </p:sp>
      <p:pic>
        <p:nvPicPr>
          <p:cNvPr id="5" name="Picture 4" descr="A picture containing text, businesscard&#10;&#10;Description automatically generated">
            <a:extLst>
              <a:ext uri="{FF2B5EF4-FFF2-40B4-BE49-F238E27FC236}">
                <a16:creationId xmlns:a16="http://schemas.microsoft.com/office/drawing/2014/main" id="{559AB44F-531A-44D6-B3EA-0412BDDCC706}"/>
              </a:ext>
            </a:extLst>
          </p:cNvPr>
          <p:cNvPicPr>
            <a:picLocks noChangeAspect="1"/>
          </p:cNvPicPr>
          <p:nvPr/>
        </p:nvPicPr>
        <p:blipFill rotWithShape="1">
          <a:blip r:embed="rId2">
            <a:extLst>
              <a:ext uri="{28A0092B-C50C-407E-A947-70E740481C1C}">
                <a14:useLocalDpi xmlns:a14="http://schemas.microsoft.com/office/drawing/2010/main" val="0"/>
              </a:ext>
            </a:extLst>
          </a:blip>
          <a:srcRect l="7748" r="3328" b="10072"/>
          <a:stretch/>
        </p:blipFill>
        <p:spPr>
          <a:xfrm>
            <a:off x="427193" y="2861001"/>
            <a:ext cx="3054927" cy="2059609"/>
          </a:xfrm>
          <a:prstGeom prst="rect">
            <a:avLst/>
          </a:prstGeom>
        </p:spPr>
      </p:pic>
      <p:sp>
        <p:nvSpPr>
          <p:cNvPr id="3" name="TextBox 2">
            <a:extLst>
              <a:ext uri="{FF2B5EF4-FFF2-40B4-BE49-F238E27FC236}">
                <a16:creationId xmlns:a16="http://schemas.microsoft.com/office/drawing/2014/main" id="{5DE67673-FBF7-4797-B19E-72479554C876}"/>
              </a:ext>
            </a:extLst>
          </p:cNvPr>
          <p:cNvSpPr txBox="1"/>
          <p:nvPr/>
        </p:nvSpPr>
        <p:spPr>
          <a:xfrm>
            <a:off x="1302337" y="2170547"/>
            <a:ext cx="1669472" cy="369332"/>
          </a:xfrm>
          <a:prstGeom prst="rect">
            <a:avLst/>
          </a:prstGeom>
          <a:noFill/>
        </p:spPr>
        <p:txBody>
          <a:bodyPr wrap="square" rtlCol="0">
            <a:spAutoFit/>
          </a:bodyPr>
          <a:lstStyle/>
          <a:p>
            <a:r>
              <a:rPr lang="en-US">
                <a:solidFill>
                  <a:schemeClr val="bg1"/>
                </a:solidFill>
              </a:rPr>
              <a:t>Original</a:t>
            </a:r>
          </a:p>
        </p:txBody>
      </p:sp>
      <p:pic>
        <p:nvPicPr>
          <p:cNvPr id="6" name="Picture 5" descr="Graphical user interface&#10;&#10;Description automatically generated with medium confidence">
            <a:extLst>
              <a:ext uri="{FF2B5EF4-FFF2-40B4-BE49-F238E27FC236}">
                <a16:creationId xmlns:a16="http://schemas.microsoft.com/office/drawing/2014/main" id="{BF752D07-8A05-49E1-8442-A91CFB3516A9}"/>
              </a:ext>
            </a:extLst>
          </p:cNvPr>
          <p:cNvPicPr>
            <a:picLocks noChangeAspect="1"/>
          </p:cNvPicPr>
          <p:nvPr/>
        </p:nvPicPr>
        <p:blipFill rotWithShape="1">
          <a:blip r:embed="rId3">
            <a:extLst>
              <a:ext uri="{28A0092B-C50C-407E-A947-70E740481C1C}">
                <a14:useLocalDpi xmlns:a14="http://schemas.microsoft.com/office/drawing/2010/main" val="0"/>
              </a:ext>
            </a:extLst>
          </a:blip>
          <a:srcRect l="8806" t="3066" r="23660" b="10869"/>
          <a:stretch/>
        </p:blipFill>
        <p:spPr>
          <a:xfrm>
            <a:off x="4120743" y="2937858"/>
            <a:ext cx="2333789" cy="1982752"/>
          </a:xfrm>
          <a:prstGeom prst="rect">
            <a:avLst/>
          </a:prstGeom>
        </p:spPr>
      </p:pic>
      <p:sp>
        <p:nvSpPr>
          <p:cNvPr id="10" name="TextBox 9">
            <a:extLst>
              <a:ext uri="{FF2B5EF4-FFF2-40B4-BE49-F238E27FC236}">
                <a16:creationId xmlns:a16="http://schemas.microsoft.com/office/drawing/2014/main" id="{AA2C6CF0-7141-4A9E-BF6A-F33DD6D323B4}"/>
              </a:ext>
            </a:extLst>
          </p:cNvPr>
          <p:cNvSpPr txBox="1"/>
          <p:nvPr/>
        </p:nvSpPr>
        <p:spPr>
          <a:xfrm>
            <a:off x="4336292" y="2170547"/>
            <a:ext cx="1902689" cy="369332"/>
          </a:xfrm>
          <a:prstGeom prst="rect">
            <a:avLst/>
          </a:prstGeom>
          <a:noFill/>
        </p:spPr>
        <p:txBody>
          <a:bodyPr wrap="square" rtlCol="0">
            <a:spAutoFit/>
          </a:bodyPr>
          <a:lstStyle/>
          <a:p>
            <a:r>
              <a:rPr lang="en-US">
                <a:solidFill>
                  <a:schemeClr val="bg1"/>
                </a:solidFill>
              </a:rPr>
              <a:t>Lower dt value</a:t>
            </a:r>
          </a:p>
        </p:txBody>
      </p:sp>
      <p:pic>
        <p:nvPicPr>
          <p:cNvPr id="12" name="Picture 11" descr="Graphical user interface&#10;&#10;Description automatically generated with low confidence">
            <a:extLst>
              <a:ext uri="{FF2B5EF4-FFF2-40B4-BE49-F238E27FC236}">
                <a16:creationId xmlns:a16="http://schemas.microsoft.com/office/drawing/2014/main" id="{24BA380D-45B1-4FFA-BB7E-4FE5873BC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7239" y="2861001"/>
            <a:ext cx="3450856" cy="2300571"/>
          </a:xfrm>
          <a:prstGeom prst="rect">
            <a:avLst/>
          </a:prstGeom>
        </p:spPr>
      </p:pic>
      <p:pic>
        <p:nvPicPr>
          <p:cNvPr id="13" name="Picture 12" descr="Graphical user interface&#10;&#10;Description automatically generated with low confidence">
            <a:extLst>
              <a:ext uri="{FF2B5EF4-FFF2-40B4-BE49-F238E27FC236}">
                <a16:creationId xmlns:a16="http://schemas.microsoft.com/office/drawing/2014/main" id="{F30BFAF2-B71C-4ACA-BEF9-FD565579DC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888" y="2861001"/>
            <a:ext cx="3450856" cy="2300571"/>
          </a:xfrm>
          <a:prstGeom prst="rect">
            <a:avLst/>
          </a:prstGeom>
        </p:spPr>
      </p:pic>
      <p:sp>
        <p:nvSpPr>
          <p:cNvPr id="14" name="TextBox 13">
            <a:extLst>
              <a:ext uri="{FF2B5EF4-FFF2-40B4-BE49-F238E27FC236}">
                <a16:creationId xmlns:a16="http://schemas.microsoft.com/office/drawing/2014/main" id="{2A41734A-9AA3-4E20-81B4-D91CEBC88A38}"/>
              </a:ext>
            </a:extLst>
          </p:cNvPr>
          <p:cNvSpPr txBox="1"/>
          <p:nvPr/>
        </p:nvSpPr>
        <p:spPr>
          <a:xfrm>
            <a:off x="7869381" y="2161188"/>
            <a:ext cx="3195781" cy="369332"/>
          </a:xfrm>
          <a:prstGeom prst="rect">
            <a:avLst/>
          </a:prstGeom>
          <a:noFill/>
        </p:spPr>
        <p:txBody>
          <a:bodyPr wrap="square" rtlCol="0">
            <a:spAutoFit/>
          </a:bodyPr>
          <a:lstStyle/>
          <a:p>
            <a:r>
              <a:rPr lang="en-US">
                <a:solidFill>
                  <a:schemeClr val="bg1"/>
                </a:solidFill>
              </a:rPr>
              <a:t>Saving The Data in Chunks</a:t>
            </a:r>
          </a:p>
        </p:txBody>
      </p:sp>
      <p:sp>
        <p:nvSpPr>
          <p:cNvPr id="19" name="TextBox 18">
            <a:extLst>
              <a:ext uri="{FF2B5EF4-FFF2-40B4-BE49-F238E27FC236}">
                <a16:creationId xmlns:a16="http://schemas.microsoft.com/office/drawing/2014/main" id="{3AFB9B2A-7738-4E5C-BF88-2432A6A7DCDA}"/>
              </a:ext>
            </a:extLst>
          </p:cNvPr>
          <p:cNvSpPr txBox="1"/>
          <p:nvPr/>
        </p:nvSpPr>
        <p:spPr>
          <a:xfrm>
            <a:off x="193964" y="5283200"/>
            <a:ext cx="3450856" cy="646331"/>
          </a:xfrm>
          <a:prstGeom prst="rect">
            <a:avLst/>
          </a:prstGeom>
          <a:noFill/>
        </p:spPr>
        <p:txBody>
          <a:bodyPr wrap="square" rtlCol="0">
            <a:spAutoFit/>
          </a:bodyPr>
          <a:lstStyle/>
          <a:p>
            <a:pPr marL="285750" indent="-285750">
              <a:buFont typeface="Arial" panose="020B0604020202020204" pitchFamily="34" charset="0"/>
              <a:buChar char="•"/>
            </a:pPr>
            <a:r>
              <a:rPr lang="en-US"/>
              <a:t>Too Much Ram</a:t>
            </a:r>
          </a:p>
          <a:p>
            <a:pPr marL="285750" indent="-285750">
              <a:buFont typeface="Arial" panose="020B0604020202020204" pitchFamily="34" charset="0"/>
              <a:buChar char="•"/>
            </a:pPr>
            <a:r>
              <a:rPr lang="en-US"/>
              <a:t>Can’t Run High Resolution </a:t>
            </a:r>
          </a:p>
        </p:txBody>
      </p:sp>
      <p:sp>
        <p:nvSpPr>
          <p:cNvPr id="20" name="TextBox 19">
            <a:extLst>
              <a:ext uri="{FF2B5EF4-FFF2-40B4-BE49-F238E27FC236}">
                <a16:creationId xmlns:a16="http://schemas.microsoft.com/office/drawing/2014/main" id="{21038AE3-8C1B-402D-B8B8-06BA242E7F42}"/>
              </a:ext>
            </a:extLst>
          </p:cNvPr>
          <p:cNvSpPr txBox="1"/>
          <p:nvPr/>
        </p:nvSpPr>
        <p:spPr>
          <a:xfrm>
            <a:off x="3949620" y="5318841"/>
            <a:ext cx="2610141" cy="1200329"/>
          </a:xfrm>
          <a:prstGeom prst="rect">
            <a:avLst/>
          </a:prstGeom>
          <a:noFill/>
        </p:spPr>
        <p:txBody>
          <a:bodyPr wrap="square" rtlCol="0">
            <a:spAutoFit/>
          </a:bodyPr>
          <a:lstStyle/>
          <a:p>
            <a:pPr marL="285750" indent="-285750">
              <a:buFont typeface="Arial" panose="020B0604020202020204" pitchFamily="34" charset="0"/>
              <a:buChar char="•"/>
            </a:pPr>
            <a:r>
              <a:rPr lang="en-US"/>
              <a:t>Not as Accurate because it is calculating 1/10</a:t>
            </a:r>
            <a:r>
              <a:rPr lang="en-US" baseline="30000"/>
              <a:t>th</a:t>
            </a:r>
            <a:r>
              <a:rPr lang="en-US"/>
              <a:t> as often</a:t>
            </a:r>
          </a:p>
        </p:txBody>
      </p:sp>
      <p:sp>
        <p:nvSpPr>
          <p:cNvPr id="21" name="TextBox 20">
            <a:extLst>
              <a:ext uri="{FF2B5EF4-FFF2-40B4-BE49-F238E27FC236}">
                <a16:creationId xmlns:a16="http://schemas.microsoft.com/office/drawing/2014/main" id="{B82B7906-A4D3-4794-80AB-894A383C7B28}"/>
              </a:ext>
            </a:extLst>
          </p:cNvPr>
          <p:cNvSpPr txBox="1"/>
          <p:nvPr/>
        </p:nvSpPr>
        <p:spPr>
          <a:xfrm>
            <a:off x="6767239" y="5365007"/>
            <a:ext cx="5230797" cy="923330"/>
          </a:xfrm>
          <a:prstGeom prst="rect">
            <a:avLst/>
          </a:prstGeom>
          <a:noFill/>
        </p:spPr>
        <p:txBody>
          <a:bodyPr wrap="square" rtlCol="0">
            <a:spAutoFit/>
          </a:bodyPr>
          <a:lstStyle/>
          <a:p>
            <a:pPr marL="285750" indent="-285750">
              <a:buFont typeface="Arial" panose="020B0604020202020204" pitchFamily="34" charset="0"/>
              <a:buChar char="•"/>
            </a:pPr>
            <a:r>
              <a:rPr lang="en-US"/>
              <a:t>Potentially a good solution, but how often should we save? Interesting optimization problem</a:t>
            </a:r>
          </a:p>
        </p:txBody>
      </p:sp>
    </p:spTree>
    <p:extLst>
      <p:ext uri="{BB962C8B-B14F-4D97-AF65-F5344CB8AC3E}">
        <p14:creationId xmlns:p14="http://schemas.microsoft.com/office/powerpoint/2010/main" val="278713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DA25FF-CA73-47B8-AB4C-1C3343FB1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A25DA41-A1BD-4EC5-8504-99DBC64B36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0" y="0"/>
            <a:ext cx="12192000" cy="1441450"/>
          </a:xfrm>
          <a:prstGeom prst="rect">
            <a:avLst/>
          </a:prstGeom>
        </p:spPr>
      </p:pic>
      <p:sp>
        <p:nvSpPr>
          <p:cNvPr id="21" name="Content Placeholder 20">
            <a:extLst>
              <a:ext uri="{FF2B5EF4-FFF2-40B4-BE49-F238E27FC236}">
                <a16:creationId xmlns:a16="http://schemas.microsoft.com/office/drawing/2014/main" id="{3D75704E-3641-4552-A766-D1A132E16954}"/>
              </a:ext>
            </a:extLst>
          </p:cNvPr>
          <p:cNvSpPr>
            <a:spLocks noGrp="1"/>
          </p:cNvSpPr>
          <p:nvPr>
            <p:ph idx="1"/>
          </p:nvPr>
        </p:nvSpPr>
        <p:spPr>
          <a:xfrm>
            <a:off x="685800" y="2194560"/>
            <a:ext cx="6848854" cy="4024125"/>
          </a:xfrm>
        </p:spPr>
        <p:txBody>
          <a:bodyPr>
            <a:normAutofit/>
          </a:bodyPr>
          <a:lstStyle/>
          <a:p>
            <a:r>
              <a:rPr lang="en-US"/>
              <a:t>Ultimately, Saving in chunks severely cut down the ram usage from ~28% to ~0.6%</a:t>
            </a:r>
          </a:p>
          <a:p>
            <a:r>
              <a:rPr lang="en-US"/>
              <a:t>However, our runtime went from 2:30 to 11:12 when saving every time step.</a:t>
            </a:r>
          </a:p>
          <a:p>
            <a:r>
              <a:rPr lang="en-US"/>
              <a:t>Saving turns out to be extremely slow. There must be a better way to do this. (Hence the line labeled Final)</a:t>
            </a:r>
          </a:p>
          <a:p>
            <a:r>
              <a:rPr lang="en-US"/>
              <a:t>Data Gathered using Windows 10 Performa</a:t>
            </a:r>
          </a:p>
        </p:txBody>
      </p:sp>
      <p:pic>
        <p:nvPicPr>
          <p:cNvPr id="17" name="Picture 16" descr="Graphical user interface, application&#10;&#10;Description automatically generated with medium confidence">
            <a:extLst>
              <a:ext uri="{FF2B5EF4-FFF2-40B4-BE49-F238E27FC236}">
                <a16:creationId xmlns:a16="http://schemas.microsoft.com/office/drawing/2014/main" id="{B67CA014-C76A-453E-8DBD-4A59BE810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7590" y="4542821"/>
            <a:ext cx="2935312" cy="1761189"/>
          </a:xfrm>
          <a:prstGeom prst="rect">
            <a:avLst/>
          </a:prstGeom>
        </p:spPr>
      </p:pic>
      <p:pic>
        <p:nvPicPr>
          <p:cNvPr id="14" name="Picture 13" descr="A picture containing application&#10;&#10;Description automatically generated">
            <a:extLst>
              <a:ext uri="{FF2B5EF4-FFF2-40B4-BE49-F238E27FC236}">
                <a16:creationId xmlns:a16="http://schemas.microsoft.com/office/drawing/2014/main" id="{CA117E80-596D-44BD-ADA6-ACA1219CD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7589" y="2548405"/>
            <a:ext cx="2935314" cy="1761190"/>
          </a:xfrm>
          <a:prstGeom prst="rect">
            <a:avLst/>
          </a:prstGeom>
        </p:spPr>
      </p:pic>
      <p:pic>
        <p:nvPicPr>
          <p:cNvPr id="11" name="Content Placeholder 10" descr="A picture containing graphical user interface&#10;&#10;Description automatically generated">
            <a:extLst>
              <a:ext uri="{FF2B5EF4-FFF2-40B4-BE49-F238E27FC236}">
                <a16:creationId xmlns:a16="http://schemas.microsoft.com/office/drawing/2014/main" id="{88F40E65-BCC1-45E1-8475-C5A9AC1AC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7589" y="567721"/>
            <a:ext cx="2912427" cy="1747458"/>
          </a:xfrm>
          <a:prstGeom prst="rect">
            <a:avLst/>
          </a:prstGeom>
        </p:spPr>
      </p:pic>
      <p:sp>
        <p:nvSpPr>
          <p:cNvPr id="22" name="Title 1">
            <a:extLst>
              <a:ext uri="{FF2B5EF4-FFF2-40B4-BE49-F238E27FC236}">
                <a16:creationId xmlns:a16="http://schemas.microsoft.com/office/drawing/2014/main" id="{7F6100BF-CBAE-40F6-B38A-C240CC286139}"/>
              </a:ext>
            </a:extLst>
          </p:cNvPr>
          <p:cNvSpPr>
            <a:spLocks noGrp="1"/>
          </p:cNvSpPr>
          <p:nvPr>
            <p:ph type="title"/>
          </p:nvPr>
        </p:nvSpPr>
        <p:spPr>
          <a:xfrm>
            <a:off x="685800" y="763588"/>
            <a:ext cx="6848475" cy="1293812"/>
          </a:xfrm>
        </p:spPr>
        <p:txBody>
          <a:bodyPr/>
          <a:lstStyle/>
          <a:p>
            <a:r>
              <a:rPr lang="en-MY"/>
              <a:t>Improving Ram Usage and Runtime</a:t>
            </a:r>
          </a:p>
        </p:txBody>
      </p:sp>
    </p:spTree>
    <p:extLst>
      <p:ext uri="{BB962C8B-B14F-4D97-AF65-F5344CB8AC3E}">
        <p14:creationId xmlns:p14="http://schemas.microsoft.com/office/powerpoint/2010/main" val="1467233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91F90F40-11B1-4B83-93B8-2122C40E6CAE}"/>
              </a:ext>
            </a:extLst>
          </p:cNvPr>
          <p:cNvSpPr/>
          <p:nvPr/>
        </p:nvSpPr>
        <p:spPr>
          <a:xfrm>
            <a:off x="7058010" y="3952381"/>
            <a:ext cx="4486274" cy="2424148"/>
          </a:xfrm>
          <a:prstGeom prst="roundRect">
            <a:avLst/>
          </a:prstGeom>
          <a:solidFill>
            <a:schemeClr val="tx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FED5FAA1-C1FC-4C5A-B4E0-70175D52C1F9}"/>
              </a:ext>
            </a:extLst>
          </p:cNvPr>
          <p:cNvSpPr txBox="1"/>
          <p:nvPr/>
        </p:nvSpPr>
        <p:spPr>
          <a:xfrm>
            <a:off x="8924871" y="3974638"/>
            <a:ext cx="729894" cy="369332"/>
          </a:xfrm>
          <a:prstGeom prst="rect">
            <a:avLst/>
          </a:prstGeom>
          <a:noFill/>
        </p:spPr>
        <p:txBody>
          <a:bodyPr wrap="square" rtlCol="0">
            <a:spAutoFit/>
          </a:bodyPr>
          <a:lstStyle/>
          <a:p>
            <a:r>
              <a:rPr lang="en-US">
                <a:solidFill>
                  <a:schemeClr val="bg1"/>
                </a:solidFill>
              </a:rPr>
              <a:t>Final</a:t>
            </a:r>
          </a:p>
        </p:txBody>
      </p:sp>
      <p:sp>
        <p:nvSpPr>
          <p:cNvPr id="13" name="Rectangle: Rounded Corners 12">
            <a:extLst>
              <a:ext uri="{FF2B5EF4-FFF2-40B4-BE49-F238E27FC236}">
                <a16:creationId xmlns:a16="http://schemas.microsoft.com/office/drawing/2014/main" id="{2255DE87-B6AB-4244-B068-FF11958F14EF}"/>
              </a:ext>
            </a:extLst>
          </p:cNvPr>
          <p:cNvSpPr/>
          <p:nvPr/>
        </p:nvSpPr>
        <p:spPr>
          <a:xfrm>
            <a:off x="6934200" y="1731786"/>
            <a:ext cx="4486274" cy="2106789"/>
          </a:xfrm>
          <a:prstGeom prst="roundRect">
            <a:avLst/>
          </a:prstGeom>
          <a:solidFill>
            <a:schemeClr val="tx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2F5581C0-E39E-4429-9977-5653D0CE4F1F}"/>
              </a:ext>
            </a:extLst>
          </p:cNvPr>
          <p:cNvSpPr txBox="1"/>
          <p:nvPr/>
        </p:nvSpPr>
        <p:spPr>
          <a:xfrm>
            <a:off x="8667120" y="1929638"/>
            <a:ext cx="1245397" cy="369332"/>
          </a:xfrm>
          <a:prstGeom prst="rect">
            <a:avLst/>
          </a:prstGeom>
          <a:noFill/>
        </p:spPr>
        <p:txBody>
          <a:bodyPr wrap="square" rtlCol="0">
            <a:spAutoFit/>
          </a:bodyPr>
          <a:lstStyle/>
          <a:p>
            <a:r>
              <a:rPr lang="en-US">
                <a:solidFill>
                  <a:schemeClr val="bg1"/>
                </a:solidFill>
              </a:rPr>
              <a:t>Original</a:t>
            </a:r>
          </a:p>
        </p:txBody>
      </p:sp>
      <p:sp>
        <p:nvSpPr>
          <p:cNvPr id="2" name="Title 1">
            <a:extLst>
              <a:ext uri="{FF2B5EF4-FFF2-40B4-BE49-F238E27FC236}">
                <a16:creationId xmlns:a16="http://schemas.microsoft.com/office/drawing/2014/main" id="{41A24C84-F84F-423A-8856-1D7AA9EC1947}"/>
              </a:ext>
            </a:extLst>
          </p:cNvPr>
          <p:cNvSpPr>
            <a:spLocks noGrp="1"/>
          </p:cNvSpPr>
          <p:nvPr>
            <p:ph type="title"/>
          </p:nvPr>
        </p:nvSpPr>
        <p:spPr>
          <a:xfrm>
            <a:off x="2895600" y="764373"/>
            <a:ext cx="8610600" cy="1293028"/>
          </a:xfrm>
        </p:spPr>
        <p:txBody>
          <a:bodyPr>
            <a:normAutofit/>
          </a:bodyPr>
          <a:lstStyle/>
          <a:p>
            <a:r>
              <a:rPr lang="en-US"/>
              <a:t>“OH, duh” Moment</a:t>
            </a:r>
          </a:p>
        </p:txBody>
      </p:sp>
      <p:sp>
        <p:nvSpPr>
          <p:cNvPr id="3" name="Content Placeholder 2">
            <a:extLst>
              <a:ext uri="{FF2B5EF4-FFF2-40B4-BE49-F238E27FC236}">
                <a16:creationId xmlns:a16="http://schemas.microsoft.com/office/drawing/2014/main" id="{782FE404-F2AA-4F3F-A98F-6A3C2B694014}"/>
              </a:ext>
            </a:extLst>
          </p:cNvPr>
          <p:cNvSpPr>
            <a:spLocks noGrp="1"/>
          </p:cNvSpPr>
          <p:nvPr>
            <p:ph idx="1"/>
          </p:nvPr>
        </p:nvSpPr>
        <p:spPr>
          <a:xfrm>
            <a:off x="685800" y="2194560"/>
            <a:ext cx="6071461" cy="4024125"/>
          </a:xfrm>
        </p:spPr>
        <p:txBody>
          <a:bodyPr>
            <a:normAutofit/>
          </a:bodyPr>
          <a:lstStyle/>
          <a:p>
            <a:r>
              <a:rPr lang="en-US"/>
              <a:t>We are doing a calculation every 0.05 seconds, but we are only plotting every 0.5 seconds, so we only need to save the time steps that we are plotting</a:t>
            </a:r>
          </a:p>
          <a:p>
            <a:r>
              <a:rPr lang="en-US"/>
              <a:t>This means we can have (</a:t>
            </a:r>
            <a:r>
              <a:rPr lang="en-US" err="1"/>
              <a:t>Lx,Ly</a:t>
            </a:r>
            <a:r>
              <a:rPr lang="en-US"/>
              <a:t>) array for the </a:t>
            </a:r>
            <a:r>
              <a:rPr lang="en-US" err="1"/>
              <a:t>u,T</a:t>
            </a:r>
            <a:r>
              <a:rPr lang="en-US"/>
              <a:t>, &amp; w concentration at the current time and a (</a:t>
            </a:r>
            <a:r>
              <a:rPr lang="en-US" err="1"/>
              <a:t>Lx,Ly,t</a:t>
            </a:r>
            <a:r>
              <a:rPr lang="en-US"/>
              <a:t>) array for only our plots</a:t>
            </a:r>
          </a:p>
          <a:p>
            <a:r>
              <a:rPr lang="en-US"/>
              <a:t>1/100</a:t>
            </a:r>
            <a:r>
              <a:rPr lang="en-US" baseline="30000"/>
              <a:t>th</a:t>
            </a:r>
            <a:r>
              <a:rPr lang="en-US"/>
              <a:t> the Array size AND we don’t have to save</a:t>
            </a:r>
          </a:p>
          <a:p>
            <a:r>
              <a:rPr lang="en-US"/>
              <a:t>Takes Run time from 2:30 to 1:11 and Ram usage from ~28% to ~0.35%</a:t>
            </a:r>
          </a:p>
          <a:p>
            <a:endParaRPr lang="en-US"/>
          </a:p>
        </p:txBody>
      </p:sp>
      <p:pic>
        <p:nvPicPr>
          <p:cNvPr id="2052" name="Picture 4" descr="Facepalm: The Wii U Games We&amp;#39;re Seeing This Week Are Stuck At 720p |  TechCrunch">
            <a:extLst>
              <a:ext uri="{FF2B5EF4-FFF2-40B4-BE49-F238E27FC236}">
                <a16:creationId xmlns:a16="http://schemas.microsoft.com/office/drawing/2014/main" id="{74CEBF59-1999-4EF7-99CF-4AB5E80E8D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 b="1423"/>
          <a:stretch/>
        </p:blipFill>
        <p:spPr bwMode="auto">
          <a:xfrm>
            <a:off x="10565724" y="5895976"/>
            <a:ext cx="1626276" cy="9620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graphical user interface&#10;&#10;Description automatically generated">
            <a:extLst>
              <a:ext uri="{FF2B5EF4-FFF2-40B4-BE49-F238E27FC236}">
                <a16:creationId xmlns:a16="http://schemas.microsoft.com/office/drawing/2014/main" id="{D113859B-8782-405B-BFAA-FB59B000A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869" y="2194560"/>
            <a:ext cx="2130655" cy="1435876"/>
          </a:xfrm>
          <a:prstGeom prst="rect">
            <a:avLst/>
          </a:prstGeom>
        </p:spPr>
      </p:pic>
      <p:pic>
        <p:nvPicPr>
          <p:cNvPr id="8" name="Picture 7" descr="Chart&#10;&#10;Description automatically generated with low confidence">
            <a:extLst>
              <a:ext uri="{FF2B5EF4-FFF2-40B4-BE49-F238E27FC236}">
                <a16:creationId xmlns:a16="http://schemas.microsoft.com/office/drawing/2014/main" id="{2C9C1BE0-CEBD-442E-8C67-80A9DC46F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344" y="2182883"/>
            <a:ext cx="2130655" cy="1435876"/>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2E8DD69B-289A-4004-855C-B44033883E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9819" y="2171206"/>
            <a:ext cx="2130655" cy="1435876"/>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4DF15DAE-6FAF-47F0-B902-B05D02EB6DDC}"/>
              </a:ext>
            </a:extLst>
          </p:cNvPr>
          <p:cNvPicPr>
            <a:picLocks noChangeAspect="1"/>
          </p:cNvPicPr>
          <p:nvPr/>
        </p:nvPicPr>
        <p:blipFill rotWithShape="1">
          <a:blip r:embed="rId6">
            <a:extLst>
              <a:ext uri="{28A0092B-C50C-407E-A947-70E740481C1C}">
                <a14:useLocalDpi xmlns:a14="http://schemas.microsoft.com/office/drawing/2010/main" val="0"/>
              </a:ext>
            </a:extLst>
          </a:blip>
          <a:srcRect l="8868" t="11995" r="37924" b="14903"/>
          <a:stretch/>
        </p:blipFill>
        <p:spPr>
          <a:xfrm>
            <a:off x="8674860" y="4286002"/>
            <a:ext cx="1865044" cy="1726779"/>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F261D80C-CED3-4B53-B1C3-D8795809FF01}"/>
              </a:ext>
            </a:extLst>
          </p:cNvPr>
          <p:cNvPicPr>
            <a:picLocks noChangeAspect="1"/>
          </p:cNvPicPr>
          <p:nvPr/>
        </p:nvPicPr>
        <p:blipFill rotWithShape="1">
          <a:blip r:embed="rId7">
            <a:extLst>
              <a:ext uri="{28A0092B-C50C-407E-A947-70E740481C1C}">
                <a14:useLocalDpi xmlns:a14="http://schemas.microsoft.com/office/drawing/2010/main" val="0"/>
              </a:ext>
            </a:extLst>
          </a:blip>
          <a:srcRect l="11479" t="14405" r="39199" b="13598"/>
          <a:stretch/>
        </p:blipFill>
        <p:spPr>
          <a:xfrm>
            <a:off x="9073392" y="4492926"/>
            <a:ext cx="1728825" cy="1700701"/>
          </a:xfrm>
          <a:prstGeom prst="rect">
            <a:avLst/>
          </a:prstGeom>
        </p:spPr>
      </p:pic>
      <p:pic>
        <p:nvPicPr>
          <p:cNvPr id="18" name="Picture 17" descr="A picture containing text, electronics, display, screenshot&#10;&#10;Description automatically generated">
            <a:extLst>
              <a:ext uri="{FF2B5EF4-FFF2-40B4-BE49-F238E27FC236}">
                <a16:creationId xmlns:a16="http://schemas.microsoft.com/office/drawing/2014/main" id="{6426D677-F8D5-4847-BED0-DA5AACEAD46D}"/>
              </a:ext>
            </a:extLst>
          </p:cNvPr>
          <p:cNvPicPr>
            <a:picLocks noChangeAspect="1"/>
          </p:cNvPicPr>
          <p:nvPr/>
        </p:nvPicPr>
        <p:blipFill rotWithShape="1">
          <a:blip r:embed="rId8">
            <a:extLst>
              <a:ext uri="{28A0092B-C50C-407E-A947-70E740481C1C}">
                <a14:useLocalDpi xmlns:a14="http://schemas.microsoft.com/office/drawing/2010/main" val="0"/>
              </a:ext>
            </a:extLst>
          </a:blip>
          <a:srcRect l="11957" t="13015" r="39402" b="12609"/>
          <a:stretch/>
        </p:blipFill>
        <p:spPr>
          <a:xfrm>
            <a:off x="9572624" y="4619625"/>
            <a:ext cx="1704975" cy="1756904"/>
          </a:xfrm>
          <a:prstGeom prst="rect">
            <a:avLst/>
          </a:prstGeom>
        </p:spPr>
      </p:pic>
      <p:pic>
        <p:nvPicPr>
          <p:cNvPr id="20" name="Picture 19" descr="Chart&#10;&#10;Description automatically generated">
            <a:extLst>
              <a:ext uri="{FF2B5EF4-FFF2-40B4-BE49-F238E27FC236}">
                <a16:creationId xmlns:a16="http://schemas.microsoft.com/office/drawing/2014/main" id="{33CFE681-1F1E-4767-B4B9-90A26198AF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8270" y="4151926"/>
            <a:ext cx="991538" cy="668211"/>
          </a:xfrm>
          <a:prstGeom prst="rect">
            <a:avLst/>
          </a:prstGeom>
        </p:spPr>
      </p:pic>
      <p:pic>
        <p:nvPicPr>
          <p:cNvPr id="22" name="Picture 21" descr="Chart&#10;&#10;Description automatically generated">
            <a:extLst>
              <a:ext uri="{FF2B5EF4-FFF2-40B4-BE49-F238E27FC236}">
                <a16:creationId xmlns:a16="http://schemas.microsoft.com/office/drawing/2014/main" id="{979E4BB6-7E58-4FF4-8B37-9C696F39ED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58269" y="4894087"/>
            <a:ext cx="991538" cy="668211"/>
          </a:xfrm>
          <a:prstGeom prst="rect">
            <a:avLst/>
          </a:prstGeom>
        </p:spPr>
      </p:pic>
      <p:pic>
        <p:nvPicPr>
          <p:cNvPr id="24" name="Picture 23" descr="Chart&#10;&#10;Description automatically generated">
            <a:extLst>
              <a:ext uri="{FF2B5EF4-FFF2-40B4-BE49-F238E27FC236}">
                <a16:creationId xmlns:a16="http://schemas.microsoft.com/office/drawing/2014/main" id="{4CA3590C-BE39-4553-9738-1DB876F646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52395" y="5617776"/>
            <a:ext cx="991538" cy="668211"/>
          </a:xfrm>
          <a:prstGeom prst="rect">
            <a:avLst/>
          </a:prstGeom>
        </p:spPr>
      </p:pic>
    </p:spTree>
    <p:extLst>
      <p:ext uri="{BB962C8B-B14F-4D97-AF65-F5344CB8AC3E}">
        <p14:creationId xmlns:p14="http://schemas.microsoft.com/office/powerpoint/2010/main" val="1473049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3">
            <a:extLst>
              <a:ext uri="{FF2B5EF4-FFF2-40B4-BE49-F238E27FC236}">
                <a16:creationId xmlns:a16="http://schemas.microsoft.com/office/drawing/2014/main" id="{5E71BCA0-2CC4-4511-8ACE-FEABFF195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9" name="Rounded Rectangle 11">
            <a:extLst>
              <a:ext uri="{FF2B5EF4-FFF2-40B4-BE49-F238E27FC236}">
                <a16:creationId xmlns:a16="http://schemas.microsoft.com/office/drawing/2014/main" id="{1DC9435E-09E5-4C60-8912-B8DE9B996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No Melting">
            <a:hlinkClick r:id="" action="ppaction://media"/>
            <a:extLst>
              <a:ext uri="{FF2B5EF4-FFF2-40B4-BE49-F238E27FC236}">
                <a16:creationId xmlns:a16="http://schemas.microsoft.com/office/drawing/2014/main" id="{FF2B7DFB-A881-4B0C-BB0C-8BC1FB92D28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26002" y="2679472"/>
            <a:ext cx="4728697" cy="3156405"/>
          </a:xfrm>
          <a:prstGeom prst="rect">
            <a:avLst/>
          </a:prstGeom>
          <a:ln w="88900" cap="sq" cmpd="thickThin">
            <a:solidFill>
              <a:srgbClr val="000000"/>
            </a:solidFill>
            <a:prstDash val="solid"/>
            <a:miter lim="800000"/>
          </a:ln>
          <a:effectLst>
            <a:innerShdw blurRad="76200">
              <a:srgbClr val="000000"/>
            </a:innerShdw>
          </a:effectLst>
        </p:spPr>
      </p:pic>
      <p:pic>
        <p:nvPicPr>
          <p:cNvPr id="10" name="Melting">
            <a:hlinkClick r:id="" action="ppaction://media"/>
            <a:extLst>
              <a:ext uri="{FF2B5EF4-FFF2-40B4-BE49-F238E27FC236}">
                <a16:creationId xmlns:a16="http://schemas.microsoft.com/office/drawing/2014/main" id="{79B92568-93AD-4403-AB7B-A3C832BF244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337299" y="2679472"/>
            <a:ext cx="4728699" cy="3156406"/>
          </a:xfrm>
          <a:prstGeom prst="rect">
            <a:avLst/>
          </a:prstGeom>
          <a:ln w="88900" cap="sq" cmpd="thickThin">
            <a:solidFill>
              <a:srgbClr val="000000"/>
            </a:solidFill>
            <a:prstDash val="solid"/>
            <a:miter lim="800000"/>
          </a:ln>
          <a:effectLst>
            <a:innerShdw blurRad="76200">
              <a:srgbClr val="000000"/>
            </a:innerShdw>
          </a:effectLst>
        </p:spPr>
      </p:pic>
      <p:sp>
        <p:nvSpPr>
          <p:cNvPr id="27" name="Title 1">
            <a:extLst>
              <a:ext uri="{FF2B5EF4-FFF2-40B4-BE49-F238E27FC236}">
                <a16:creationId xmlns:a16="http://schemas.microsoft.com/office/drawing/2014/main" id="{C2C4DD02-46ED-44C6-B198-038D9E4216AB}"/>
              </a:ext>
            </a:extLst>
          </p:cNvPr>
          <p:cNvSpPr>
            <a:spLocks noGrp="1"/>
          </p:cNvSpPr>
          <p:nvPr>
            <p:ph type="title"/>
          </p:nvPr>
        </p:nvSpPr>
        <p:spPr>
          <a:xfrm>
            <a:off x="685800" y="763588"/>
            <a:ext cx="10380198" cy="1293812"/>
          </a:xfrm>
        </p:spPr>
        <p:txBody>
          <a:bodyPr/>
          <a:lstStyle/>
          <a:p>
            <a:pPr algn="ctr"/>
            <a:r>
              <a:rPr lang="en-MY">
                <a:solidFill>
                  <a:schemeClr val="bg1"/>
                </a:solidFill>
              </a:rPr>
              <a:t>Final Simulation Results(Caleb)</a:t>
            </a:r>
          </a:p>
        </p:txBody>
      </p:sp>
      <p:sp>
        <p:nvSpPr>
          <p:cNvPr id="30" name="Content Placeholder 2">
            <a:extLst>
              <a:ext uri="{FF2B5EF4-FFF2-40B4-BE49-F238E27FC236}">
                <a16:creationId xmlns:a16="http://schemas.microsoft.com/office/drawing/2014/main" id="{313E5B51-8520-49D2-965D-1F8E8322EAEB}"/>
              </a:ext>
            </a:extLst>
          </p:cNvPr>
          <p:cNvSpPr>
            <a:spLocks noGrp="1"/>
          </p:cNvSpPr>
          <p:nvPr>
            <p:ph idx="1"/>
          </p:nvPr>
        </p:nvSpPr>
        <p:spPr>
          <a:xfrm>
            <a:off x="2641759" y="2057400"/>
            <a:ext cx="1697182" cy="484912"/>
          </a:xfr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gn="ctr">
              <a:buNone/>
            </a:pPr>
            <a:r>
              <a:rPr lang="en-US">
                <a:solidFill>
                  <a:schemeClr val="tx1"/>
                </a:solidFill>
              </a:rPr>
              <a:t>No Melting</a:t>
            </a:r>
          </a:p>
        </p:txBody>
      </p:sp>
      <p:sp>
        <p:nvSpPr>
          <p:cNvPr id="31" name="Content Placeholder 2">
            <a:extLst>
              <a:ext uri="{FF2B5EF4-FFF2-40B4-BE49-F238E27FC236}">
                <a16:creationId xmlns:a16="http://schemas.microsoft.com/office/drawing/2014/main" id="{7FB9AEB1-B678-4351-8387-00A4C9759C88}"/>
              </a:ext>
            </a:extLst>
          </p:cNvPr>
          <p:cNvSpPr txBox="1">
            <a:spLocks/>
          </p:cNvSpPr>
          <p:nvPr/>
        </p:nvSpPr>
        <p:spPr>
          <a:xfrm>
            <a:off x="7661403" y="2058358"/>
            <a:ext cx="2080489" cy="48491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a:t>With Melting</a:t>
            </a:r>
          </a:p>
        </p:txBody>
      </p:sp>
    </p:spTree>
    <p:extLst>
      <p:ext uri="{BB962C8B-B14F-4D97-AF65-F5344CB8AC3E}">
        <p14:creationId xmlns:p14="http://schemas.microsoft.com/office/powerpoint/2010/main" val="196079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8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9CD05-865E-4478-8C90-14967863F9D9}"/>
              </a:ext>
            </a:extLst>
          </p:cNvPr>
          <p:cNvSpPr>
            <a:spLocks noGrp="1"/>
          </p:cNvSpPr>
          <p:nvPr>
            <p:ph type="ctrTitle"/>
          </p:nvPr>
        </p:nvSpPr>
        <p:spPr/>
        <p:txBody>
          <a:bodyPr>
            <a:normAutofit fontScale="90000"/>
          </a:bodyPr>
          <a:lstStyle/>
          <a:p>
            <a:r>
              <a:rPr lang="en-MY"/>
              <a:t>Brinicle Pattern Formation using Point Models in python</a:t>
            </a:r>
          </a:p>
        </p:txBody>
      </p:sp>
      <p:sp>
        <p:nvSpPr>
          <p:cNvPr id="3" name="Subtitle 2">
            <a:extLst>
              <a:ext uri="{FF2B5EF4-FFF2-40B4-BE49-F238E27FC236}">
                <a16:creationId xmlns:a16="http://schemas.microsoft.com/office/drawing/2014/main" id="{C941F89E-EC58-4A28-AC6A-F08C2B353808}"/>
              </a:ext>
            </a:extLst>
          </p:cNvPr>
          <p:cNvSpPr>
            <a:spLocks noGrp="1"/>
          </p:cNvSpPr>
          <p:nvPr>
            <p:ph type="subTitle" idx="1"/>
          </p:nvPr>
        </p:nvSpPr>
        <p:spPr/>
        <p:txBody>
          <a:bodyPr>
            <a:normAutofit fontScale="92500" lnSpcReduction="20000"/>
          </a:bodyPr>
          <a:lstStyle/>
          <a:p>
            <a:r>
              <a:rPr lang="en-MY" err="1">
                <a:latin typeface="Garamond" panose="02020404030301010803" pitchFamily="18" charset="0"/>
              </a:rPr>
              <a:t>Fardin</a:t>
            </a:r>
            <a:r>
              <a:rPr lang="en-MY">
                <a:latin typeface="Garamond" panose="02020404030301010803" pitchFamily="18" charset="0"/>
              </a:rPr>
              <a:t>(Kazi Fardinul Hoque) and Caleb Powell</a:t>
            </a:r>
          </a:p>
          <a:p>
            <a:r>
              <a:rPr lang="en-MY">
                <a:latin typeface="Garamond" panose="02020404030301010803" pitchFamily="18" charset="0"/>
              </a:rPr>
              <a:t>Mentor: Professor Nathan Tompkins</a:t>
            </a:r>
          </a:p>
        </p:txBody>
      </p:sp>
    </p:spTree>
    <p:extLst>
      <p:ext uri="{BB962C8B-B14F-4D97-AF65-F5344CB8AC3E}">
        <p14:creationId xmlns:p14="http://schemas.microsoft.com/office/powerpoint/2010/main" val="3756931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9">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BE05838-12E4-4BA1-ACE1-4319F6727A39}"/>
              </a:ext>
            </a:extLst>
          </p:cNvPr>
          <p:cNvSpPr>
            <a:spLocks noGrp="1"/>
          </p:cNvSpPr>
          <p:nvPr>
            <p:ph type="title"/>
          </p:nvPr>
        </p:nvSpPr>
        <p:spPr>
          <a:xfrm>
            <a:off x="685800" y="677194"/>
            <a:ext cx="10820400" cy="909896"/>
          </a:xfrm>
        </p:spPr>
        <p:txBody>
          <a:bodyPr vert="horz" lIns="91440" tIns="45720" rIns="91440" bIns="45720" rtlCol="0" anchor="b">
            <a:normAutofit/>
          </a:bodyPr>
          <a:lstStyle/>
          <a:p>
            <a:pPr algn="l"/>
            <a:r>
              <a:rPr lang="en-US" sz="4400"/>
              <a:t>Final Simulation Results(Fardin)</a:t>
            </a:r>
          </a:p>
        </p:txBody>
      </p:sp>
      <p:sp>
        <p:nvSpPr>
          <p:cNvPr id="22" name="Rectangle 21">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rinicles_000010">
            <a:hlinkClick r:id="" action="ppaction://media"/>
            <a:extLst>
              <a:ext uri="{FF2B5EF4-FFF2-40B4-BE49-F238E27FC236}">
                <a16:creationId xmlns:a16="http://schemas.microsoft.com/office/drawing/2014/main" id="{DF1A3929-E945-476E-B9AC-E24A2138147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97321" y="2402378"/>
            <a:ext cx="5397357" cy="3602736"/>
          </a:xfrm>
          <a:prstGeom prst="rect">
            <a:avLst/>
          </a:prstGeom>
        </p:spPr>
      </p:pic>
    </p:spTree>
    <p:extLst>
      <p:ext uri="{BB962C8B-B14F-4D97-AF65-F5344CB8AC3E}">
        <p14:creationId xmlns:p14="http://schemas.microsoft.com/office/powerpoint/2010/main" val="163807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89D1-1ADA-4E34-AD43-7604E363F977}"/>
              </a:ext>
            </a:extLst>
          </p:cNvPr>
          <p:cNvSpPr>
            <a:spLocks noGrp="1"/>
          </p:cNvSpPr>
          <p:nvPr>
            <p:ph type="title"/>
          </p:nvPr>
        </p:nvSpPr>
        <p:spPr/>
        <p:txBody>
          <a:bodyPr/>
          <a:lstStyle/>
          <a:p>
            <a:r>
              <a:rPr lang="en-MY"/>
              <a:t>Future</a:t>
            </a:r>
          </a:p>
        </p:txBody>
      </p:sp>
      <p:sp>
        <p:nvSpPr>
          <p:cNvPr id="3" name="Content Placeholder 2">
            <a:extLst>
              <a:ext uri="{FF2B5EF4-FFF2-40B4-BE49-F238E27FC236}">
                <a16:creationId xmlns:a16="http://schemas.microsoft.com/office/drawing/2014/main" id="{EB674AD0-5B02-40F6-AEC6-85A366FA203A}"/>
              </a:ext>
            </a:extLst>
          </p:cNvPr>
          <p:cNvSpPr>
            <a:spLocks noGrp="1"/>
          </p:cNvSpPr>
          <p:nvPr>
            <p:ph idx="1"/>
          </p:nvPr>
        </p:nvSpPr>
        <p:spPr>
          <a:xfrm>
            <a:off x="838200" y="1764665"/>
            <a:ext cx="10515600" cy="4351338"/>
          </a:xfrm>
        </p:spPr>
        <p:txBody>
          <a:bodyPr/>
          <a:lstStyle/>
          <a:p>
            <a:pPr lvl="1">
              <a:lnSpc>
                <a:spcPct val="150000"/>
              </a:lnSpc>
            </a:pPr>
            <a:r>
              <a:rPr lang="en-US"/>
              <a:t>Ice more insulating than water</a:t>
            </a:r>
          </a:p>
          <a:p>
            <a:pPr lvl="1">
              <a:lnSpc>
                <a:spcPct val="150000"/>
              </a:lnSpc>
            </a:pPr>
            <a:r>
              <a:rPr lang="en-US"/>
              <a:t>Floating ice</a:t>
            </a:r>
          </a:p>
          <a:p>
            <a:pPr lvl="1">
              <a:lnSpc>
                <a:spcPct val="150000"/>
              </a:lnSpc>
            </a:pPr>
            <a:r>
              <a:rPr lang="en-US"/>
              <a:t>Diffusion based on temp</a:t>
            </a:r>
          </a:p>
          <a:p>
            <a:pPr marL="0" indent="0">
              <a:buNone/>
            </a:pPr>
            <a:endParaRPr lang="en-MY"/>
          </a:p>
        </p:txBody>
      </p:sp>
    </p:spTree>
    <p:extLst>
      <p:ext uri="{BB962C8B-B14F-4D97-AF65-F5344CB8AC3E}">
        <p14:creationId xmlns:p14="http://schemas.microsoft.com/office/powerpoint/2010/main" val="2878775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D2A5A-1BBD-4311-9801-3B5B54D69E0F}"/>
              </a:ext>
            </a:extLst>
          </p:cNvPr>
          <p:cNvSpPr>
            <a:spLocks noGrp="1"/>
          </p:cNvSpPr>
          <p:nvPr>
            <p:ph type="title"/>
          </p:nvPr>
        </p:nvSpPr>
        <p:spPr/>
        <p:txBody>
          <a:bodyPr/>
          <a:lstStyle/>
          <a:p>
            <a:r>
              <a:rPr lang="en-MY"/>
              <a:t>Paper Citations</a:t>
            </a:r>
          </a:p>
        </p:txBody>
      </p:sp>
      <p:sp>
        <p:nvSpPr>
          <p:cNvPr id="3" name="Content Placeholder 2">
            <a:extLst>
              <a:ext uri="{FF2B5EF4-FFF2-40B4-BE49-F238E27FC236}">
                <a16:creationId xmlns:a16="http://schemas.microsoft.com/office/drawing/2014/main" id="{35844B3E-B75B-4A70-9A1D-A83AB2AAB66B}"/>
              </a:ext>
            </a:extLst>
          </p:cNvPr>
          <p:cNvSpPr>
            <a:spLocks noGrp="1"/>
          </p:cNvSpPr>
          <p:nvPr>
            <p:ph idx="1"/>
          </p:nvPr>
        </p:nvSpPr>
        <p:spPr/>
        <p:txBody>
          <a:bodyPr vert="horz" lIns="91440" tIns="45720" rIns="91440" bIns="45720" rtlCol="0" anchor="t">
            <a:normAutofit/>
          </a:bodyPr>
          <a:lstStyle/>
          <a:p>
            <a:r>
              <a:rPr lang="en-US">
                <a:hlinkClick r:id="rId2">
                  <a:extLst>
                    <a:ext uri="{A12FA001-AC4F-418D-AE19-62706E023703}">
                      <ahyp:hlinkClr xmlns:ahyp="http://schemas.microsoft.com/office/drawing/2018/hyperlinkcolor" val="tx"/>
                    </a:ext>
                  </a:extLst>
                </a:hlinkClick>
              </a:rPr>
              <a:t>https://nsidc.org/cryosphere/seaice/characteristics/brine_salinity.html</a:t>
            </a:r>
            <a:endParaRPr lang="en-MY"/>
          </a:p>
          <a:p>
            <a:r>
              <a:rPr lang="en-US" u="sng">
                <a:ea typeface="+mn-lt"/>
                <a:cs typeface="+mn-lt"/>
                <a:hlinkClick r:id="rId3">
                  <a:extLst>
                    <a:ext uri="{A12FA001-AC4F-418D-AE19-62706E023703}">
                      <ahyp:hlinkClr xmlns:ahyp="http://schemas.microsoft.com/office/drawing/2018/hyperlinkcolor" val="tx"/>
                    </a:ext>
                  </a:extLst>
                </a:hlinkClick>
              </a:rPr>
              <a:t>http://nrs.harvard.edu/urn-3:HUL.InstRepos:38811488</a:t>
            </a:r>
          </a:p>
          <a:p>
            <a:r>
              <a:rPr lang="en-US">
                <a:ea typeface="+mn-lt"/>
                <a:cs typeface="+mn-lt"/>
              </a:rPr>
              <a:t>Julyan H. E. Cartwright, Bruno Escribano, Diego L. González, C. Ignacio Sainz-Díaz, and Idan Tuval </a:t>
            </a:r>
            <a:r>
              <a:rPr lang="en-US" i="1">
                <a:ea typeface="+mn-lt"/>
                <a:cs typeface="+mn-lt"/>
              </a:rPr>
              <a:t>Langmuir</a:t>
            </a:r>
            <a:r>
              <a:rPr lang="en-US">
                <a:ea typeface="+mn-lt"/>
                <a:cs typeface="+mn-lt"/>
              </a:rPr>
              <a:t> </a:t>
            </a:r>
            <a:r>
              <a:rPr lang="en-US" b="1">
                <a:ea typeface="+mn-lt"/>
                <a:cs typeface="+mn-lt"/>
              </a:rPr>
              <a:t>2013</a:t>
            </a:r>
            <a:r>
              <a:rPr lang="en-US">
                <a:ea typeface="+mn-lt"/>
                <a:cs typeface="+mn-lt"/>
              </a:rPr>
              <a:t> </a:t>
            </a:r>
            <a:r>
              <a:rPr lang="en-US" i="1">
                <a:ea typeface="+mn-lt"/>
                <a:cs typeface="+mn-lt"/>
              </a:rPr>
              <a:t>29</a:t>
            </a:r>
            <a:r>
              <a:rPr lang="en-US">
                <a:ea typeface="+mn-lt"/>
                <a:cs typeface="+mn-lt"/>
              </a:rPr>
              <a:t> (25), 7655-7660 DOI: 10.1021/la4009703</a:t>
            </a:r>
            <a:endParaRPr lang="en-US"/>
          </a:p>
          <a:p>
            <a:br>
              <a:rPr lang="en-US"/>
            </a:br>
            <a:endParaRPr lang="en-US"/>
          </a:p>
          <a:p>
            <a:endParaRPr lang="en-US"/>
          </a:p>
        </p:txBody>
      </p:sp>
    </p:spTree>
    <p:extLst>
      <p:ext uri="{BB962C8B-B14F-4D97-AF65-F5344CB8AC3E}">
        <p14:creationId xmlns:p14="http://schemas.microsoft.com/office/powerpoint/2010/main" val="3128664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83D7B-403A-4711-AFCE-234BF5DD9AD5}"/>
              </a:ext>
            </a:extLst>
          </p:cNvPr>
          <p:cNvSpPr>
            <a:spLocks noGrp="1"/>
          </p:cNvSpPr>
          <p:nvPr>
            <p:ph type="title"/>
          </p:nvPr>
        </p:nvSpPr>
        <p:spPr/>
        <p:txBody>
          <a:bodyPr/>
          <a:lstStyle/>
          <a:p>
            <a:r>
              <a:rPr lang="en-MY"/>
              <a:t>Introduction</a:t>
            </a:r>
          </a:p>
        </p:txBody>
      </p:sp>
      <p:sp>
        <p:nvSpPr>
          <p:cNvPr id="7" name="Content Placeholder 6">
            <a:extLst>
              <a:ext uri="{FF2B5EF4-FFF2-40B4-BE49-F238E27FC236}">
                <a16:creationId xmlns:a16="http://schemas.microsoft.com/office/drawing/2014/main" id="{F87F4600-42E3-49DA-8D37-B719365C1B31}"/>
              </a:ext>
            </a:extLst>
          </p:cNvPr>
          <p:cNvSpPr>
            <a:spLocks noGrp="1"/>
          </p:cNvSpPr>
          <p:nvPr>
            <p:ph idx="1"/>
          </p:nvPr>
        </p:nvSpPr>
        <p:spPr>
          <a:xfrm>
            <a:off x="756920" y="2009307"/>
            <a:ext cx="10820400" cy="4084320"/>
          </a:xfrm>
        </p:spPr>
        <p:txBody>
          <a:bodyPr vert="horz" lIns="91440" tIns="45720" rIns="91440" bIns="45720" rtlCol="0" anchor="t">
            <a:normAutofit/>
          </a:bodyPr>
          <a:lstStyle/>
          <a:p>
            <a:pPr>
              <a:lnSpc>
                <a:spcPct val="120000"/>
              </a:lnSpc>
              <a:defRPr/>
            </a:pPr>
            <a:r>
              <a:rPr lang="en-US"/>
              <a:t>A brinicle (brine icicle, also known as ice stalactite) is a downward-growing hollow tube of ice enclosing a plume of descending brine that is formed beneath developing sea ice.(Source: Wikipedia)​</a:t>
            </a:r>
          </a:p>
          <a:p>
            <a:pPr>
              <a:lnSpc>
                <a:spcPct val="120000"/>
              </a:lnSpc>
              <a:defRPr/>
            </a:pPr>
            <a:r>
              <a:rPr lang="en-US"/>
              <a:t>The internship’s main goal was to build a pattern simulation of Brinicles formation process as it happens on the seabed of the Artic and the Antarctic</a:t>
            </a:r>
            <a:endParaRPr lang="en-MY"/>
          </a:p>
        </p:txBody>
      </p:sp>
      <p:pic>
        <p:nvPicPr>
          <p:cNvPr id="1026" name="Picture 2">
            <a:extLst>
              <a:ext uri="{FF2B5EF4-FFF2-40B4-BE49-F238E27FC236}">
                <a16:creationId xmlns:a16="http://schemas.microsoft.com/office/drawing/2014/main" id="{3BB13BED-C66C-443D-9DFA-193743FF1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640" y="4328795"/>
            <a:ext cx="48863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608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7092-ACDB-400D-ACEA-20DB8FD23911}"/>
              </a:ext>
            </a:extLst>
          </p:cNvPr>
          <p:cNvSpPr>
            <a:spLocks noGrp="1"/>
          </p:cNvSpPr>
          <p:nvPr>
            <p:ph type="title"/>
          </p:nvPr>
        </p:nvSpPr>
        <p:spPr/>
        <p:txBody>
          <a:bodyPr/>
          <a:lstStyle/>
          <a:p>
            <a:r>
              <a:rPr lang="en-GB"/>
              <a:t>Why are we Modelling a Brinicle?</a:t>
            </a:r>
          </a:p>
        </p:txBody>
      </p:sp>
      <p:sp>
        <p:nvSpPr>
          <p:cNvPr id="3" name="Content Placeholder 2">
            <a:extLst>
              <a:ext uri="{FF2B5EF4-FFF2-40B4-BE49-F238E27FC236}">
                <a16:creationId xmlns:a16="http://schemas.microsoft.com/office/drawing/2014/main" id="{ABD1FC9F-DB74-4568-84D6-34FCFA84E1B5}"/>
              </a:ext>
            </a:extLst>
          </p:cNvPr>
          <p:cNvSpPr>
            <a:spLocks noGrp="1"/>
          </p:cNvSpPr>
          <p:nvPr>
            <p:ph idx="1"/>
          </p:nvPr>
        </p:nvSpPr>
        <p:spPr/>
        <p:txBody>
          <a:bodyPr vert="horz" lIns="91440" tIns="45720" rIns="91440" bIns="45720" rtlCol="0" anchor="t">
            <a:normAutofit/>
          </a:bodyPr>
          <a:lstStyle/>
          <a:p>
            <a:r>
              <a:rPr lang="en-GB"/>
              <a:t>Brinicles effects the circulation of saltwater in oceans, especially in the equator.  Thus, it indirectly influences global warming and rising sea levels</a:t>
            </a:r>
            <a:endParaRPr lang="en-US"/>
          </a:p>
          <a:p>
            <a:pPr marL="0" indent="0">
              <a:buNone/>
            </a:pPr>
            <a:endParaRPr lang="en-GB"/>
          </a:p>
          <a:p>
            <a:r>
              <a:rPr lang="en-GB"/>
              <a:t>Heat flows through them thus they contribute to the energy balance in the ice pack of the Antarctic</a:t>
            </a:r>
          </a:p>
          <a:p>
            <a:endParaRPr lang="en-GB"/>
          </a:p>
          <a:p>
            <a:r>
              <a:rPr lang="en-GB"/>
              <a:t>There is also a theory of a cold origin of life on earth which involves Brinicles</a:t>
            </a:r>
          </a:p>
          <a:p>
            <a:endParaRPr lang="en-GB"/>
          </a:p>
          <a:p>
            <a:r>
              <a:rPr lang="en-GB"/>
              <a:t>Brinicles are found in very harsh and uninhabited regions. </a:t>
            </a:r>
          </a:p>
        </p:txBody>
      </p:sp>
    </p:spTree>
    <p:extLst>
      <p:ext uri="{BB962C8B-B14F-4D97-AF65-F5344CB8AC3E}">
        <p14:creationId xmlns:p14="http://schemas.microsoft.com/office/powerpoint/2010/main" val="2986502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A118-FB02-4B55-8F4E-C9D22FDEE990}"/>
              </a:ext>
            </a:extLst>
          </p:cNvPr>
          <p:cNvSpPr>
            <a:spLocks noGrp="1"/>
          </p:cNvSpPr>
          <p:nvPr>
            <p:ph type="title"/>
          </p:nvPr>
        </p:nvSpPr>
        <p:spPr/>
        <p:txBody>
          <a:bodyPr/>
          <a:lstStyle/>
          <a:p>
            <a:r>
              <a:rPr lang="en-US"/>
              <a:t>THE GROWTH AND DYNAMICS OF BRINICLES ​</a:t>
            </a:r>
            <a:endParaRPr lang="en-MY"/>
          </a:p>
        </p:txBody>
      </p:sp>
      <p:sp>
        <p:nvSpPr>
          <p:cNvPr id="3" name="Content Placeholder 2">
            <a:extLst>
              <a:ext uri="{FF2B5EF4-FFF2-40B4-BE49-F238E27FC236}">
                <a16:creationId xmlns:a16="http://schemas.microsoft.com/office/drawing/2014/main" id="{F9927974-08BD-4BDB-9248-04ED21E37D1D}"/>
              </a:ext>
            </a:extLst>
          </p:cNvPr>
          <p:cNvSpPr>
            <a:spLocks noGrp="1"/>
          </p:cNvSpPr>
          <p:nvPr>
            <p:ph idx="1"/>
          </p:nvPr>
        </p:nvSpPr>
        <p:spPr/>
        <p:txBody>
          <a:bodyPr/>
          <a:lstStyle/>
          <a:p>
            <a:r>
              <a:rPr lang="en-MY"/>
              <a:t>The main source literature used to scientifically quantify and standardize variables was a senior thesis paper by a Harvard Graduate who carried out a controlled experiment to produce the Brinicle in a tank</a:t>
            </a:r>
          </a:p>
        </p:txBody>
      </p:sp>
      <p:pic>
        <p:nvPicPr>
          <p:cNvPr id="2050" name="Picture 2">
            <a:extLst>
              <a:ext uri="{FF2B5EF4-FFF2-40B4-BE49-F238E27FC236}">
                <a16:creationId xmlns:a16="http://schemas.microsoft.com/office/drawing/2014/main" id="{2CF3C5FE-52B7-44A5-96BE-19BD12C7B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978" y="3469769"/>
            <a:ext cx="2371725" cy="2886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1E17732-3A1D-4B21-A079-2ED34F62F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822" y="3464818"/>
            <a:ext cx="3886200" cy="231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739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340DC-1C99-428C-94EA-6F984EB9CC0E}"/>
              </a:ext>
            </a:extLst>
          </p:cNvPr>
          <p:cNvSpPr>
            <a:spLocks noGrp="1"/>
          </p:cNvSpPr>
          <p:nvPr>
            <p:ph type="title"/>
          </p:nvPr>
        </p:nvSpPr>
        <p:spPr>
          <a:xfrm>
            <a:off x="2895600" y="764373"/>
            <a:ext cx="8610600" cy="1293028"/>
          </a:xfrm>
        </p:spPr>
        <p:txBody>
          <a:bodyPr>
            <a:normAutofit/>
          </a:bodyPr>
          <a:lstStyle/>
          <a:p>
            <a:r>
              <a:rPr lang="en-GB"/>
              <a:t>Expected Results(Length vs Time)</a:t>
            </a:r>
          </a:p>
        </p:txBody>
      </p:sp>
      <p:sp>
        <p:nvSpPr>
          <p:cNvPr id="3" name="Content Placeholder 2">
            <a:extLst>
              <a:ext uri="{FF2B5EF4-FFF2-40B4-BE49-F238E27FC236}">
                <a16:creationId xmlns:a16="http://schemas.microsoft.com/office/drawing/2014/main" id="{32FECCA4-A9F4-4CE8-BEBE-29631C47C969}"/>
              </a:ext>
            </a:extLst>
          </p:cNvPr>
          <p:cNvSpPr>
            <a:spLocks noGrp="1"/>
          </p:cNvSpPr>
          <p:nvPr>
            <p:ph idx="1"/>
          </p:nvPr>
        </p:nvSpPr>
        <p:spPr>
          <a:xfrm>
            <a:off x="677333" y="2194560"/>
            <a:ext cx="5816600" cy="4024125"/>
          </a:xfrm>
        </p:spPr>
        <p:txBody>
          <a:bodyPr vert="horz" lIns="91440" tIns="45720" rIns="91440" bIns="45720" rtlCol="0" anchor="t">
            <a:normAutofit/>
          </a:bodyPr>
          <a:lstStyle/>
          <a:p>
            <a:r>
              <a:rPr lang="en-GB"/>
              <a:t>According to data from both the Harvard study(2017) and Martin publication(1974) both found experimentally that brinicle growth  directly correlated with square root of time(length given in cm)</a:t>
            </a:r>
            <a:endParaRPr lang="en-US"/>
          </a:p>
          <a:p>
            <a:r>
              <a:rPr lang="en-GB"/>
              <a:t>Throughout our work we changed our model appropriately to match the expected growth</a:t>
            </a:r>
          </a:p>
        </p:txBody>
      </p:sp>
      <p:pic>
        <p:nvPicPr>
          <p:cNvPr id="4" name="Picture 4" descr="Chart, line chart&#10;&#10;Description automatically generated">
            <a:extLst>
              <a:ext uri="{FF2B5EF4-FFF2-40B4-BE49-F238E27FC236}">
                <a16:creationId xmlns:a16="http://schemas.microsoft.com/office/drawing/2014/main" id="{1FB4DD63-59A7-4B47-A7F5-D2941D5F1A85}"/>
              </a:ext>
            </a:extLst>
          </p:cNvPr>
          <p:cNvPicPr>
            <a:picLocks noChangeAspect="1"/>
          </p:cNvPicPr>
          <p:nvPr/>
        </p:nvPicPr>
        <p:blipFill>
          <a:blip r:embed="rId2"/>
          <a:stretch>
            <a:fillRect/>
          </a:stretch>
        </p:blipFill>
        <p:spPr>
          <a:xfrm>
            <a:off x="6985000" y="2499139"/>
            <a:ext cx="4521200" cy="3084955"/>
          </a:xfrm>
          <a:prstGeom prst="rect">
            <a:avLst/>
          </a:prstGeom>
        </p:spPr>
      </p:pic>
    </p:spTree>
    <p:extLst>
      <p:ext uri="{BB962C8B-B14F-4D97-AF65-F5344CB8AC3E}">
        <p14:creationId xmlns:p14="http://schemas.microsoft.com/office/powerpoint/2010/main" val="2794637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4DAD-7BF7-44B5-B6F2-1C0B7AF368B3}"/>
              </a:ext>
            </a:extLst>
          </p:cNvPr>
          <p:cNvSpPr>
            <a:spLocks noGrp="1"/>
          </p:cNvSpPr>
          <p:nvPr>
            <p:ph type="title"/>
          </p:nvPr>
        </p:nvSpPr>
        <p:spPr>
          <a:xfrm>
            <a:off x="6095998" y="764373"/>
            <a:ext cx="5410202" cy="1293028"/>
          </a:xfrm>
        </p:spPr>
        <p:txBody>
          <a:bodyPr>
            <a:normAutofit/>
          </a:bodyPr>
          <a:lstStyle/>
          <a:p>
            <a:r>
              <a:rPr lang="en-US"/>
              <a:t>Point Models</a:t>
            </a:r>
          </a:p>
        </p:txBody>
      </p:sp>
      <p:sp>
        <p:nvSpPr>
          <p:cNvPr id="1037" name="Rounded Rectangle 12">
            <a:extLst>
              <a:ext uri="{FF2B5EF4-FFF2-40B4-BE49-F238E27FC236}">
                <a16:creationId xmlns:a16="http://schemas.microsoft.com/office/drawing/2014/main" id="{54C8C95B-99E6-4867-8130-CBEAA0F4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832474"/>
            <a:ext cx="2306523" cy="2202533"/>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ounded Rectangle 17">
            <a:extLst>
              <a:ext uri="{FF2B5EF4-FFF2-40B4-BE49-F238E27FC236}">
                <a16:creationId xmlns:a16="http://schemas.microsoft.com/office/drawing/2014/main" id="{74A9FF2A-2CA7-49FB-9D56-0960B2EA3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3637" y="832474"/>
            <a:ext cx="2306523" cy="2202533"/>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nalysis of Nikon D7000 Sensor in the Temporal Dimension">
            <a:extLst>
              <a:ext uri="{FF2B5EF4-FFF2-40B4-BE49-F238E27FC236}">
                <a16:creationId xmlns:a16="http://schemas.microsoft.com/office/drawing/2014/main" id="{98041DFF-EA48-47BA-B065-41ABC3DF12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04759" y="1295927"/>
            <a:ext cx="1964278" cy="1275625"/>
          </a:xfrm>
          <a:prstGeom prst="rect">
            <a:avLst/>
          </a:prstGeom>
          <a:noFill/>
          <a:extLst>
            <a:ext uri="{909E8E84-426E-40DD-AFC4-6F175D3DCCD1}">
              <a14:hiddenFill xmlns:a14="http://schemas.microsoft.com/office/drawing/2010/main">
                <a:solidFill>
                  <a:srgbClr val="FFFFFF"/>
                </a:solidFill>
              </a14:hiddenFill>
            </a:ext>
          </a:extLst>
        </p:spPr>
      </p:pic>
      <p:sp>
        <p:nvSpPr>
          <p:cNvPr id="1039" name="Rounded Rectangle 13">
            <a:extLst>
              <a:ext uri="{FF2B5EF4-FFF2-40B4-BE49-F238E27FC236}">
                <a16:creationId xmlns:a16="http://schemas.microsoft.com/office/drawing/2014/main" id="{E9A3C1CD-A5E8-442B-981A-DBCD4069A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3195751"/>
            <a:ext cx="4754360" cy="2861634"/>
          </a:xfrm>
          <a:prstGeom prst="roundRect">
            <a:avLst>
              <a:gd name="adj" fmla="val 2226"/>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umpy Array Cookbook: Generating and Manipulating Arrays in Python | by  Chris The Data Guy | Towards Data Science">
            <a:extLst>
              <a:ext uri="{FF2B5EF4-FFF2-40B4-BE49-F238E27FC236}">
                <a16:creationId xmlns:a16="http://schemas.microsoft.com/office/drawing/2014/main" id="{BB5DC016-25E5-45B6-97C7-7685F02609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2121" y="1397303"/>
            <a:ext cx="2033880" cy="1072872"/>
          </a:xfrm>
          <a:prstGeom prst="rect">
            <a:avLst/>
          </a:prstGeom>
          <a:noFill/>
          <a:extLst>
            <a:ext uri="{909E8E84-426E-40DD-AFC4-6F175D3DCCD1}">
              <a14:hiddenFill xmlns:a14="http://schemas.microsoft.com/office/drawing/2010/main">
                <a:solidFill>
                  <a:srgbClr val="FFFFFF"/>
                </a:solidFill>
              </a14:hiddenFill>
            </a:ext>
          </a:extLst>
        </p:spPr>
      </p:pic>
      <p:sp>
        <p:nvSpPr>
          <p:cNvPr id="1032" name="Content Placeholder 1029">
            <a:extLst>
              <a:ext uri="{FF2B5EF4-FFF2-40B4-BE49-F238E27FC236}">
                <a16:creationId xmlns:a16="http://schemas.microsoft.com/office/drawing/2014/main" id="{34F7E631-0765-4243-A376-2F4372A2FFC7}"/>
              </a:ext>
            </a:extLst>
          </p:cNvPr>
          <p:cNvSpPr>
            <a:spLocks noGrp="1"/>
          </p:cNvSpPr>
          <p:nvPr>
            <p:ph idx="1"/>
          </p:nvPr>
        </p:nvSpPr>
        <p:spPr>
          <a:xfrm>
            <a:off x="6095998" y="2194560"/>
            <a:ext cx="5410201" cy="4024125"/>
          </a:xfrm>
        </p:spPr>
        <p:txBody>
          <a:bodyPr vert="horz" lIns="91440" tIns="45720" rIns="91440" bIns="45720" rtlCol="0">
            <a:normAutofit/>
          </a:bodyPr>
          <a:lstStyle/>
          <a:p>
            <a:r>
              <a:rPr lang="en-US" sz="2000"/>
              <a:t>Our Model Works Using third rank tensors (also known as 3D arrays)</a:t>
            </a:r>
          </a:p>
          <a:p>
            <a:r>
              <a:rPr lang="en-US" sz="2000"/>
              <a:t>The first and second dimension represent the x and y axis respectively</a:t>
            </a:r>
          </a:p>
          <a:p>
            <a:r>
              <a:rPr lang="en-US" sz="2000"/>
              <a:t>The third dimension represents time (like a flipbook</a:t>
            </a:r>
          </a:p>
        </p:txBody>
      </p:sp>
      <p:pic>
        <p:nvPicPr>
          <p:cNvPr id="9" name="Picture 8" descr="Background pattern&#10;&#10;Description automatically generated with low confidence">
            <a:extLst>
              <a:ext uri="{FF2B5EF4-FFF2-40B4-BE49-F238E27FC236}">
                <a16:creationId xmlns:a16="http://schemas.microsoft.com/office/drawing/2014/main" id="{06E163BC-2893-4482-AC7E-0C3DC7B02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324" y="3344113"/>
            <a:ext cx="3805997" cy="2564910"/>
          </a:xfrm>
          <a:prstGeom prst="rect">
            <a:avLst/>
          </a:prstGeom>
        </p:spPr>
      </p:pic>
    </p:spTree>
    <p:extLst>
      <p:ext uri="{BB962C8B-B14F-4D97-AF65-F5344CB8AC3E}">
        <p14:creationId xmlns:p14="http://schemas.microsoft.com/office/powerpoint/2010/main" val="461770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06A8-5764-4277-8BA3-051E420E4F5D}"/>
              </a:ext>
            </a:extLst>
          </p:cNvPr>
          <p:cNvSpPr>
            <a:spLocks noGrp="1"/>
          </p:cNvSpPr>
          <p:nvPr>
            <p:ph type="title"/>
          </p:nvPr>
        </p:nvSpPr>
        <p:spPr>
          <a:xfrm>
            <a:off x="2692400" y="230973"/>
            <a:ext cx="8610600" cy="1293028"/>
          </a:xfrm>
        </p:spPr>
        <p:txBody>
          <a:bodyPr>
            <a:normAutofit/>
          </a:bodyPr>
          <a:lstStyle/>
          <a:p>
            <a:r>
              <a:rPr lang="en-MY"/>
              <a:t>What is Diffusion?</a:t>
            </a:r>
          </a:p>
        </p:txBody>
      </p:sp>
      <p:sp>
        <p:nvSpPr>
          <p:cNvPr id="8" name="Content Placeholder 7">
            <a:extLst>
              <a:ext uri="{FF2B5EF4-FFF2-40B4-BE49-F238E27FC236}">
                <a16:creationId xmlns:a16="http://schemas.microsoft.com/office/drawing/2014/main" id="{7479A1FE-6843-48F8-B385-8AC417AC6A09}"/>
              </a:ext>
            </a:extLst>
          </p:cNvPr>
          <p:cNvSpPr>
            <a:spLocks noGrp="1"/>
          </p:cNvSpPr>
          <p:nvPr>
            <p:ph idx="1"/>
          </p:nvPr>
        </p:nvSpPr>
        <p:spPr>
          <a:xfrm>
            <a:off x="702733" y="1711960"/>
            <a:ext cx="10121900" cy="1166625"/>
          </a:xfrm>
        </p:spPr>
        <p:txBody>
          <a:bodyPr vert="horz" lIns="91440" tIns="45720" rIns="91440" bIns="45720" rtlCol="0" anchor="t">
            <a:normAutofit/>
          </a:bodyPr>
          <a:lstStyle/>
          <a:p>
            <a:r>
              <a:rPr lang="en-GB">
                <a:ea typeface="+mn-lt"/>
                <a:cs typeface="+mn-lt"/>
              </a:rPr>
              <a:t>Diffusion is the spreading out of a substance</a:t>
            </a:r>
          </a:p>
          <a:p>
            <a:r>
              <a:rPr lang="en-GB">
                <a:ea typeface="+mn-lt"/>
                <a:cs typeface="+mn-lt"/>
              </a:rPr>
              <a:t>Used in the model to spread out the concentrated brine and temperature</a:t>
            </a:r>
          </a:p>
        </p:txBody>
      </p:sp>
      <p:pic>
        <p:nvPicPr>
          <p:cNvPr id="4" name="Diffusion">
            <a:hlinkClick r:id="" action="ppaction://media"/>
            <a:extLst>
              <a:ext uri="{FF2B5EF4-FFF2-40B4-BE49-F238E27FC236}">
                <a16:creationId xmlns:a16="http://schemas.microsoft.com/office/drawing/2014/main" id="{859DA5F0-DA1F-4B47-ABD0-229EC1D30D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26200" y="2930366"/>
            <a:ext cx="4521200" cy="3390900"/>
          </a:xfrm>
          <a:prstGeom prst="rect">
            <a:avLst/>
          </a:prstGeom>
        </p:spPr>
      </p:pic>
      <p:sp>
        <p:nvSpPr>
          <p:cNvPr id="5" name="TextBox 4">
            <a:extLst>
              <a:ext uri="{FF2B5EF4-FFF2-40B4-BE49-F238E27FC236}">
                <a16:creationId xmlns:a16="http://schemas.microsoft.com/office/drawing/2014/main" id="{81618263-8AC6-41EB-A25B-29DB634FCD74}"/>
              </a:ext>
            </a:extLst>
          </p:cNvPr>
          <p:cNvSpPr txBox="1"/>
          <p:nvPr/>
        </p:nvSpPr>
        <p:spPr>
          <a:xfrm>
            <a:off x="6997700" y="5622766"/>
            <a:ext cx="4521200" cy="261610"/>
          </a:xfrm>
          <a:prstGeom prst="rect">
            <a:avLst/>
          </a:prstGeom>
          <a:noFill/>
        </p:spPr>
        <p:txBody>
          <a:bodyPr wrap="square" rtlCol="0">
            <a:spAutoFit/>
          </a:bodyPr>
          <a:lstStyle/>
          <a:p>
            <a:r>
              <a:rPr lang="en-US" sz="1050" i="1"/>
              <a:t>Video by Caleb Powell using code from Dr. Nate Tompkins</a:t>
            </a:r>
          </a:p>
        </p:txBody>
      </p:sp>
      <p:pic>
        <p:nvPicPr>
          <p:cNvPr id="3" name="Picture 4" descr="Text&#10;&#10;Description automatically generated">
            <a:extLst>
              <a:ext uri="{FF2B5EF4-FFF2-40B4-BE49-F238E27FC236}">
                <a16:creationId xmlns:a16="http://schemas.microsoft.com/office/drawing/2014/main" id="{5486988D-4397-4B58-82B3-D3DFE092CFBE}"/>
              </a:ext>
            </a:extLst>
          </p:cNvPr>
          <p:cNvPicPr>
            <a:picLocks noChangeAspect="1"/>
          </p:cNvPicPr>
          <p:nvPr/>
        </p:nvPicPr>
        <p:blipFill>
          <a:blip r:embed="rId5"/>
          <a:stretch>
            <a:fillRect/>
          </a:stretch>
        </p:blipFill>
        <p:spPr>
          <a:xfrm>
            <a:off x="431800" y="2975959"/>
            <a:ext cx="4521200" cy="3337814"/>
          </a:xfrm>
          <a:prstGeom prst="rect">
            <a:avLst/>
          </a:prstGeom>
        </p:spPr>
      </p:pic>
      <p:sp>
        <p:nvSpPr>
          <p:cNvPr id="12" name="TextBox 11">
            <a:extLst>
              <a:ext uri="{FF2B5EF4-FFF2-40B4-BE49-F238E27FC236}">
                <a16:creationId xmlns:a16="http://schemas.microsoft.com/office/drawing/2014/main" id="{39C7F5E8-2DFD-42C2-BA03-75E60636AA7C}"/>
              </a:ext>
            </a:extLst>
          </p:cNvPr>
          <p:cNvSpPr txBox="1"/>
          <p:nvPr/>
        </p:nvSpPr>
        <p:spPr>
          <a:xfrm>
            <a:off x="6578022" y="6489700"/>
            <a:ext cx="421755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t>Video by Caleb Powell using code from Dr. Nate Tompkins</a:t>
            </a:r>
            <a:r>
              <a:rPr lang="en-GB" sz="1100"/>
              <a:t>​</a:t>
            </a:r>
          </a:p>
        </p:txBody>
      </p:sp>
      <p:sp>
        <p:nvSpPr>
          <p:cNvPr id="14" name="TextBox 13">
            <a:extLst>
              <a:ext uri="{FF2B5EF4-FFF2-40B4-BE49-F238E27FC236}">
                <a16:creationId xmlns:a16="http://schemas.microsoft.com/office/drawing/2014/main" id="{D60FBAC5-D2B9-48A2-A846-027696CF5C7A}"/>
              </a:ext>
            </a:extLst>
          </p:cNvPr>
          <p:cNvSpPr txBox="1"/>
          <p:nvPr/>
        </p:nvSpPr>
        <p:spPr>
          <a:xfrm>
            <a:off x="355600" y="6489700"/>
            <a:ext cx="60706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t>Code updated  by Fardin using source code from Dr. Nate Tompkins</a:t>
            </a:r>
            <a:r>
              <a:rPr lang="en-GB" sz="1100"/>
              <a:t>​​</a:t>
            </a:r>
          </a:p>
        </p:txBody>
      </p:sp>
    </p:spTree>
    <p:extLst>
      <p:ext uri="{BB962C8B-B14F-4D97-AF65-F5344CB8AC3E}">
        <p14:creationId xmlns:p14="http://schemas.microsoft.com/office/powerpoint/2010/main" val="75036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DF1D-CFDE-4C92-BC41-2CC3D31A929E}"/>
              </a:ext>
            </a:extLst>
          </p:cNvPr>
          <p:cNvSpPr>
            <a:spLocks noGrp="1"/>
          </p:cNvSpPr>
          <p:nvPr>
            <p:ph type="title"/>
          </p:nvPr>
        </p:nvSpPr>
        <p:spPr>
          <a:xfrm>
            <a:off x="2895600" y="764373"/>
            <a:ext cx="8610600" cy="1293028"/>
          </a:xfrm>
        </p:spPr>
        <p:txBody>
          <a:bodyPr>
            <a:normAutofit/>
          </a:bodyPr>
          <a:lstStyle/>
          <a:p>
            <a:r>
              <a:rPr lang="en-US"/>
              <a:t>What is Advection?</a:t>
            </a:r>
          </a:p>
        </p:txBody>
      </p:sp>
      <p:sp>
        <p:nvSpPr>
          <p:cNvPr id="8" name="Content Placeholder 7">
            <a:extLst>
              <a:ext uri="{FF2B5EF4-FFF2-40B4-BE49-F238E27FC236}">
                <a16:creationId xmlns:a16="http://schemas.microsoft.com/office/drawing/2014/main" id="{5F1ED652-D648-4EB2-8E0D-81E44E5654C0}"/>
              </a:ext>
            </a:extLst>
          </p:cNvPr>
          <p:cNvSpPr>
            <a:spLocks noGrp="1"/>
          </p:cNvSpPr>
          <p:nvPr>
            <p:ph idx="1"/>
          </p:nvPr>
        </p:nvSpPr>
        <p:spPr>
          <a:xfrm>
            <a:off x="677333" y="2194560"/>
            <a:ext cx="5816600" cy="4024125"/>
          </a:xfrm>
        </p:spPr>
        <p:txBody>
          <a:bodyPr vert="horz" lIns="91440" tIns="45720" rIns="91440" bIns="45720" rtlCol="0">
            <a:normAutofit/>
          </a:bodyPr>
          <a:lstStyle/>
          <a:p>
            <a:r>
              <a:rPr lang="en-US"/>
              <a:t>Advection is the bulk movement of fluid in a specific direction</a:t>
            </a:r>
          </a:p>
          <a:p>
            <a:r>
              <a:rPr lang="en-US"/>
              <a:t>Used in the model to move brine and temperature vertically downwards</a:t>
            </a:r>
          </a:p>
        </p:txBody>
      </p:sp>
      <p:pic>
        <p:nvPicPr>
          <p:cNvPr id="4" name="AdvecDiff">
            <a:hlinkClick r:id="" action="ppaction://media"/>
            <a:extLst>
              <a:ext uri="{FF2B5EF4-FFF2-40B4-BE49-F238E27FC236}">
                <a16:creationId xmlns:a16="http://schemas.microsoft.com/office/drawing/2014/main" id="{D296E8DA-C3E7-4CE0-8B8B-7C86A33A2E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85000" y="2396966"/>
            <a:ext cx="4521200" cy="3390900"/>
          </a:xfrm>
          <a:prstGeom prst="rect">
            <a:avLst/>
          </a:prstGeom>
        </p:spPr>
      </p:pic>
      <p:sp>
        <p:nvSpPr>
          <p:cNvPr id="6" name="TextBox 5">
            <a:extLst>
              <a:ext uri="{FF2B5EF4-FFF2-40B4-BE49-F238E27FC236}">
                <a16:creationId xmlns:a16="http://schemas.microsoft.com/office/drawing/2014/main" id="{8D940515-F288-47A2-B5C3-9E350DD8EC62}"/>
              </a:ext>
            </a:extLst>
          </p:cNvPr>
          <p:cNvSpPr txBox="1"/>
          <p:nvPr/>
        </p:nvSpPr>
        <p:spPr>
          <a:xfrm>
            <a:off x="6985000" y="5879595"/>
            <a:ext cx="4521200" cy="339090"/>
          </a:xfrm>
          <a:prstGeom prst="rect">
            <a:avLst/>
          </a:prstGeom>
          <a:solidFill>
            <a:srgbClr val="000000">
              <a:alpha val="50000"/>
            </a:srgbClr>
          </a:solidFill>
          <a:ln>
            <a:noFill/>
          </a:ln>
        </p:spPr>
        <p:txBody>
          <a:bodyPr wrap="square" rtlCol="0">
            <a:noAutofit/>
          </a:bodyPr>
          <a:lstStyle/>
          <a:p>
            <a:pPr algn="ctr">
              <a:spcAft>
                <a:spcPts val="600"/>
              </a:spcAft>
            </a:pPr>
            <a:r>
              <a:rPr lang="en-US" sz="1050" i="1">
                <a:solidFill>
                  <a:srgbClr val="FFFFFF"/>
                </a:solidFill>
              </a:rPr>
              <a:t>Video by Caleb Powell using code from Dr. Nate Tompkins</a:t>
            </a:r>
          </a:p>
        </p:txBody>
      </p:sp>
    </p:spTree>
    <p:extLst>
      <p:ext uri="{BB962C8B-B14F-4D97-AF65-F5344CB8AC3E}">
        <p14:creationId xmlns:p14="http://schemas.microsoft.com/office/powerpoint/2010/main" val="186133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1240</Words>
  <Application>Microsoft Office PowerPoint</Application>
  <PresentationFormat>Widescreen</PresentationFormat>
  <Paragraphs>126</Paragraphs>
  <Slides>22</Slides>
  <Notes>3</Notes>
  <HiddenSlides>1</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Century Gothic</vt:lpstr>
      <vt:lpstr>Century Gothic (Body)</vt:lpstr>
      <vt:lpstr>Garamond</vt:lpstr>
      <vt:lpstr>Vapor Trail</vt:lpstr>
      <vt:lpstr>PowerPoint Presentation</vt:lpstr>
      <vt:lpstr>Brinicle Pattern Formation using Point Models in python</vt:lpstr>
      <vt:lpstr>Introduction</vt:lpstr>
      <vt:lpstr>Why are we Modelling a Brinicle?</vt:lpstr>
      <vt:lpstr>THE GROWTH AND DYNAMICS OF BRINICLES ​</vt:lpstr>
      <vt:lpstr>Expected Results(Length vs Time)</vt:lpstr>
      <vt:lpstr>Point Models</vt:lpstr>
      <vt:lpstr>What is Diffusion?</vt:lpstr>
      <vt:lpstr>What is Advection?</vt:lpstr>
      <vt:lpstr>Physical Model</vt:lpstr>
      <vt:lpstr>Constant Values</vt:lpstr>
      <vt:lpstr>Advection Rate Based on Salinity</vt:lpstr>
      <vt:lpstr>Diffusion Barrier</vt:lpstr>
      <vt:lpstr>Freezing Point of ICE Based on Salt Concentration</vt:lpstr>
      <vt:lpstr>Improving Ram Usage and Runtime</vt:lpstr>
      <vt:lpstr>Improving Ram Usage and Runtime</vt:lpstr>
      <vt:lpstr>Improving Ram Usage and Runtime</vt:lpstr>
      <vt:lpstr>“OH, duh” Moment</vt:lpstr>
      <vt:lpstr>Final Simulation Results(Caleb)</vt:lpstr>
      <vt:lpstr>Final Simulation Results(Fardin)</vt:lpstr>
      <vt:lpstr>Future</vt:lpstr>
      <vt:lpstr>Paper 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Brinicles Pattern Formation in Python PT5</dc:title>
  <dc:creator>Kazi Fardinul Hoque</dc:creator>
  <cp:lastModifiedBy>Kazi Fardinul Hoque</cp:lastModifiedBy>
  <cp:revision>3</cp:revision>
  <dcterms:created xsi:type="dcterms:W3CDTF">2021-06-28T20:57:30Z</dcterms:created>
  <dcterms:modified xsi:type="dcterms:W3CDTF">2021-09-04T21:00:26Z</dcterms:modified>
</cp:coreProperties>
</file>